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customXml/itemProps5.xml" ContentType="application/vnd.openxmlformats-officedocument.customXmlProperties+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xls" ContentType="application/vnd.ms-excel"/>
  <Override PartName="/ppt/notesSlides/notesSlide18.xml" ContentType="application/vnd.openxmlformats-officedocument.presentationml.notes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6"/>
  </p:sldMasterIdLst>
  <p:notesMasterIdLst>
    <p:notesMasterId r:id="rId42"/>
  </p:notesMasterIdLst>
  <p:sldIdLst>
    <p:sldId id="372" r:id="rId7"/>
    <p:sldId id="373" r:id="rId8"/>
    <p:sldId id="374" r:id="rId9"/>
    <p:sldId id="375" r:id="rId10"/>
    <p:sldId id="376" r:id="rId11"/>
    <p:sldId id="377" r:id="rId12"/>
    <p:sldId id="378" r:id="rId13"/>
    <p:sldId id="379" r:id="rId14"/>
    <p:sldId id="380" r:id="rId15"/>
    <p:sldId id="381" r:id="rId16"/>
    <p:sldId id="382" r:id="rId17"/>
    <p:sldId id="383" r:id="rId18"/>
    <p:sldId id="384" r:id="rId19"/>
    <p:sldId id="385" r:id="rId20"/>
    <p:sldId id="386" r:id="rId21"/>
    <p:sldId id="387" r:id="rId22"/>
    <p:sldId id="388" r:id="rId23"/>
    <p:sldId id="389" r:id="rId24"/>
    <p:sldId id="390" r:id="rId25"/>
    <p:sldId id="391" r:id="rId26"/>
    <p:sldId id="392" r:id="rId27"/>
    <p:sldId id="393" r:id="rId28"/>
    <p:sldId id="394" r:id="rId29"/>
    <p:sldId id="395" r:id="rId30"/>
    <p:sldId id="396" r:id="rId31"/>
    <p:sldId id="397" r:id="rId32"/>
    <p:sldId id="398" r:id="rId33"/>
    <p:sldId id="399" r:id="rId34"/>
    <p:sldId id="400" r:id="rId35"/>
    <p:sldId id="401" r:id="rId36"/>
    <p:sldId id="402" r:id="rId37"/>
    <p:sldId id="403" r:id="rId38"/>
    <p:sldId id="404" r:id="rId39"/>
    <p:sldId id="405" r:id="rId40"/>
    <p:sldId id="406" r:id="rId4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57617" autoAdjust="0"/>
  </p:normalViewPr>
  <p:slideViewPr>
    <p:cSldViewPr>
      <p:cViewPr>
        <p:scale>
          <a:sx n="50" d="100"/>
          <a:sy n="50" d="100"/>
        </p:scale>
        <p:origin x="-3384" y="-4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2938DB-83D7-4883-B945-342BB45BE53F}"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5A7CE1E3-B3C9-4C92-ADA1-E9B0BFA8814A}">
      <dgm:prSet phldrT="[Text]"/>
      <dgm:spPr/>
      <dgm:t>
        <a:bodyPr/>
        <a:lstStyle/>
        <a:p>
          <a:r>
            <a:rPr lang="en-US" dirty="0" smtClean="0"/>
            <a:t>Directly</a:t>
          </a:r>
          <a:endParaRPr lang="en-US" dirty="0"/>
        </a:p>
      </dgm:t>
    </dgm:pt>
    <dgm:pt modelId="{D81C4EF8-F68B-428F-AB04-DA63884AD9F7}" type="parTrans" cxnId="{9B8DC76A-78CA-40D8-9AA8-3C2F7897FE52}">
      <dgm:prSet/>
      <dgm:spPr/>
      <dgm:t>
        <a:bodyPr/>
        <a:lstStyle/>
        <a:p>
          <a:endParaRPr lang="en-US"/>
        </a:p>
      </dgm:t>
    </dgm:pt>
    <dgm:pt modelId="{B3CAF0A2-09BE-4414-B644-CF16F55C7BA1}" type="sibTrans" cxnId="{9B8DC76A-78CA-40D8-9AA8-3C2F7897FE52}">
      <dgm:prSet/>
      <dgm:spPr/>
      <dgm:t>
        <a:bodyPr/>
        <a:lstStyle/>
        <a:p>
          <a:endParaRPr lang="en-US"/>
        </a:p>
      </dgm:t>
    </dgm:pt>
    <dgm:pt modelId="{AFDBB039-ADF5-4014-96FA-CC109C9CF1DA}">
      <dgm:prSet phldrT="[Text]"/>
      <dgm:spPr/>
      <dgm:t>
        <a:bodyPr/>
        <a:lstStyle/>
        <a:p>
          <a:r>
            <a:rPr lang="en-US" dirty="0" smtClean="0"/>
            <a:t>Indirectly</a:t>
          </a:r>
          <a:endParaRPr lang="en-US" dirty="0"/>
        </a:p>
      </dgm:t>
    </dgm:pt>
    <dgm:pt modelId="{671848C0-33B0-4DAA-BC92-CC729C4E2984}" type="parTrans" cxnId="{FC0216BC-28FA-4823-889F-47D61D63C382}">
      <dgm:prSet/>
      <dgm:spPr/>
      <dgm:t>
        <a:bodyPr/>
        <a:lstStyle/>
        <a:p>
          <a:endParaRPr lang="en-US"/>
        </a:p>
      </dgm:t>
    </dgm:pt>
    <dgm:pt modelId="{86E3FAB1-F16B-4F37-BDFB-1187215701AB}" type="sibTrans" cxnId="{FC0216BC-28FA-4823-889F-47D61D63C382}">
      <dgm:prSet/>
      <dgm:spPr/>
      <dgm:t>
        <a:bodyPr/>
        <a:lstStyle/>
        <a:p>
          <a:endParaRPr lang="en-US"/>
        </a:p>
      </dgm:t>
    </dgm:pt>
    <dgm:pt modelId="{20744864-1E44-475E-94B0-A55415403C07}" type="pres">
      <dgm:prSet presAssocID="{882938DB-83D7-4883-B945-342BB45BE53F}" presName="compositeShape" presStyleCnt="0">
        <dgm:presLayoutVars>
          <dgm:chMax val="2"/>
          <dgm:dir/>
          <dgm:resizeHandles val="exact"/>
        </dgm:presLayoutVars>
      </dgm:prSet>
      <dgm:spPr/>
      <dgm:t>
        <a:bodyPr/>
        <a:lstStyle/>
        <a:p>
          <a:endParaRPr lang="en-US"/>
        </a:p>
      </dgm:t>
    </dgm:pt>
    <dgm:pt modelId="{E8669035-95E3-475E-8862-B21FFA7E976D}" type="pres">
      <dgm:prSet presAssocID="{882938DB-83D7-4883-B945-342BB45BE53F}" presName="divider" presStyleLbl="fgShp" presStyleIdx="0" presStyleCnt="1"/>
      <dgm:spPr/>
    </dgm:pt>
    <dgm:pt modelId="{20C8FA6F-82C8-4437-8F1C-B0C4870CA6BB}" type="pres">
      <dgm:prSet presAssocID="{5A7CE1E3-B3C9-4C92-ADA1-E9B0BFA8814A}" presName="downArrow" presStyleLbl="node1" presStyleIdx="0" presStyleCnt="2"/>
      <dgm:spPr/>
    </dgm:pt>
    <dgm:pt modelId="{90490BA8-0C94-4904-B976-CFB1D8292173}" type="pres">
      <dgm:prSet presAssocID="{5A7CE1E3-B3C9-4C92-ADA1-E9B0BFA8814A}" presName="downArrowText" presStyleLbl="revTx" presStyleIdx="0" presStyleCnt="2">
        <dgm:presLayoutVars>
          <dgm:bulletEnabled val="1"/>
        </dgm:presLayoutVars>
      </dgm:prSet>
      <dgm:spPr/>
      <dgm:t>
        <a:bodyPr/>
        <a:lstStyle/>
        <a:p>
          <a:endParaRPr lang="en-US"/>
        </a:p>
      </dgm:t>
    </dgm:pt>
    <dgm:pt modelId="{791F2116-B4A6-4B7B-9170-17F51252E9E2}" type="pres">
      <dgm:prSet presAssocID="{AFDBB039-ADF5-4014-96FA-CC109C9CF1DA}" presName="upArrow" presStyleLbl="node1" presStyleIdx="1" presStyleCnt="2"/>
      <dgm:spPr/>
    </dgm:pt>
    <dgm:pt modelId="{E3E70A36-6470-41B5-8BB5-1405039B8086}" type="pres">
      <dgm:prSet presAssocID="{AFDBB039-ADF5-4014-96FA-CC109C9CF1DA}" presName="upArrowText" presStyleLbl="revTx" presStyleIdx="1" presStyleCnt="2">
        <dgm:presLayoutVars>
          <dgm:bulletEnabled val="1"/>
        </dgm:presLayoutVars>
      </dgm:prSet>
      <dgm:spPr/>
      <dgm:t>
        <a:bodyPr/>
        <a:lstStyle/>
        <a:p>
          <a:endParaRPr lang="en-US"/>
        </a:p>
      </dgm:t>
    </dgm:pt>
  </dgm:ptLst>
  <dgm:cxnLst>
    <dgm:cxn modelId="{FC0216BC-28FA-4823-889F-47D61D63C382}" srcId="{882938DB-83D7-4883-B945-342BB45BE53F}" destId="{AFDBB039-ADF5-4014-96FA-CC109C9CF1DA}" srcOrd="1" destOrd="0" parTransId="{671848C0-33B0-4DAA-BC92-CC729C4E2984}" sibTransId="{86E3FAB1-F16B-4F37-BDFB-1187215701AB}"/>
    <dgm:cxn modelId="{9B8DC76A-78CA-40D8-9AA8-3C2F7897FE52}" srcId="{882938DB-83D7-4883-B945-342BB45BE53F}" destId="{5A7CE1E3-B3C9-4C92-ADA1-E9B0BFA8814A}" srcOrd="0" destOrd="0" parTransId="{D81C4EF8-F68B-428F-AB04-DA63884AD9F7}" sibTransId="{B3CAF0A2-09BE-4414-B644-CF16F55C7BA1}"/>
    <dgm:cxn modelId="{A8DD1F2F-3CA9-4865-8477-0A95E803D931}" type="presOf" srcId="{5A7CE1E3-B3C9-4C92-ADA1-E9B0BFA8814A}" destId="{90490BA8-0C94-4904-B976-CFB1D8292173}" srcOrd="0" destOrd="0" presId="urn:microsoft.com/office/officeart/2005/8/layout/arrow3"/>
    <dgm:cxn modelId="{C4FA4686-A63F-4436-B170-EE3C2E4D6BE6}" type="presOf" srcId="{882938DB-83D7-4883-B945-342BB45BE53F}" destId="{20744864-1E44-475E-94B0-A55415403C07}" srcOrd="0" destOrd="0" presId="urn:microsoft.com/office/officeart/2005/8/layout/arrow3"/>
    <dgm:cxn modelId="{CCAA3293-1D45-49AC-A764-4A67CABDFA80}" type="presOf" srcId="{AFDBB039-ADF5-4014-96FA-CC109C9CF1DA}" destId="{E3E70A36-6470-41B5-8BB5-1405039B8086}" srcOrd="0" destOrd="0" presId="urn:microsoft.com/office/officeart/2005/8/layout/arrow3"/>
    <dgm:cxn modelId="{CFA340B3-BDC8-4A85-AFF6-02AA9F5984C8}" type="presParOf" srcId="{20744864-1E44-475E-94B0-A55415403C07}" destId="{E8669035-95E3-475E-8862-B21FFA7E976D}" srcOrd="0" destOrd="0" presId="urn:microsoft.com/office/officeart/2005/8/layout/arrow3"/>
    <dgm:cxn modelId="{C3A4C849-BD90-43E7-9720-22C41F6BD51D}" type="presParOf" srcId="{20744864-1E44-475E-94B0-A55415403C07}" destId="{20C8FA6F-82C8-4437-8F1C-B0C4870CA6BB}" srcOrd="1" destOrd="0" presId="urn:microsoft.com/office/officeart/2005/8/layout/arrow3"/>
    <dgm:cxn modelId="{8A1C6975-9AB8-4F4C-8728-F53DBF3EB721}" type="presParOf" srcId="{20744864-1E44-475E-94B0-A55415403C07}" destId="{90490BA8-0C94-4904-B976-CFB1D8292173}" srcOrd="2" destOrd="0" presId="urn:microsoft.com/office/officeart/2005/8/layout/arrow3"/>
    <dgm:cxn modelId="{ECB59B81-9762-45E5-B402-5F4CF29393CB}" type="presParOf" srcId="{20744864-1E44-475E-94B0-A55415403C07}" destId="{791F2116-B4A6-4B7B-9170-17F51252E9E2}" srcOrd="3" destOrd="0" presId="urn:microsoft.com/office/officeart/2005/8/layout/arrow3"/>
    <dgm:cxn modelId="{D65C211B-6D22-4352-889B-C365BC39AC47}" type="presParOf" srcId="{20744864-1E44-475E-94B0-A55415403C07}" destId="{E3E70A36-6470-41B5-8BB5-1405039B8086}" srcOrd="4" destOrd="0" presId="urn:microsoft.com/office/officeart/2005/8/layout/arrow3"/>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76CD2D7-2C73-4179-A36E-232858606ADA}" type="datetimeFigureOut">
              <a:rPr lang="en-US"/>
              <a:pPr>
                <a:defRPr/>
              </a:pPr>
              <a:t>12/14/2015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13D7BB7-013E-47FE-B266-5F06005CEA1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EEB52A4F-6AEF-4A91-B14B-45D54DC62C19}" type="slidenum">
              <a:rPr lang="en-US" smtClean="0"/>
              <a:pPr>
                <a:defRPr/>
              </a:pPr>
              <a:t>1</a:t>
            </a:fld>
            <a:endParaRPr lang="en-US" smtClean="0"/>
          </a:p>
        </p:txBody>
      </p:sp>
      <p:sp>
        <p:nvSpPr>
          <p:cNvPr id="3993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994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b="1" dirty="0" smtClean="0">
              <a:latin typeface="Tahoma" pitchFamily="34" charset="0"/>
              <a:cs typeface="Tahoma" pitchFamily="34" charset="0"/>
            </a:endParaRPr>
          </a:p>
          <a:p>
            <a:pPr eaLnBrk="1" hangingPunct="1"/>
            <a:r>
              <a:rPr lang="en-US" b="1" dirty="0" smtClean="0">
                <a:latin typeface="Tahoma" pitchFamily="34" charset="0"/>
                <a:cs typeface="Tahoma" pitchFamily="34" charset="0"/>
              </a:rPr>
              <a:t>The focus of our afternoon session will be vocabulary instruction in your intervention classroom.   </a:t>
            </a:r>
          </a:p>
          <a:p>
            <a:pPr eaLnBrk="1" hangingPunct="1"/>
            <a:endParaRPr lang="en-US" b="1" dirty="0" smtClean="0">
              <a:latin typeface="Tahoma" pitchFamily="34" charset="0"/>
              <a:cs typeface="Tahoma" pitchFamily="34" charset="0"/>
            </a:endParaRPr>
          </a:p>
          <a:p>
            <a:pPr eaLnBrk="1" hangingPunct="1"/>
            <a:r>
              <a:rPr lang="en-US" b="1" dirty="0" smtClean="0">
                <a:latin typeface="Tahoma" pitchFamily="34" charset="0"/>
                <a:cs typeface="Tahoma" pitchFamily="34" charset="0"/>
              </a:rPr>
              <a:t>The primary goal is to provide you with some additional tools and activities that are proven to help struggling students with deep processing of new or challenging words.</a:t>
            </a:r>
          </a:p>
          <a:p>
            <a:pPr eaLnBrk="1" hangingPunct="1"/>
            <a:endParaRPr lang="en-US" b="1" dirty="0" smtClean="0">
              <a:latin typeface="Tahoma" pitchFamily="34" charset="0"/>
              <a:cs typeface="Tahoma" pitchFamily="34" charset="0"/>
            </a:endParaRPr>
          </a:p>
          <a:p>
            <a:pPr eaLnBrk="1" hangingPunct="1"/>
            <a:endParaRPr lang="en-US" b="1" dirty="0" smtClean="0">
              <a:latin typeface="Tahoma" pitchFamily="34" charset="0"/>
              <a:cs typeface="Tahoma" pitchFamily="34" charset="0"/>
            </a:endParaRPr>
          </a:p>
          <a:p>
            <a:pPr eaLnBrk="1" hangingPunct="1"/>
            <a:endParaRPr lang="en-US" b="1" smtClean="0">
              <a:latin typeface="Tahoma" pitchFamily="34" charset="0"/>
              <a:cs typeface="Tahoma" pitchFamily="34" charset="0"/>
            </a:endParaRPr>
          </a:p>
          <a:p>
            <a:pPr eaLnBrk="1" hangingPunct="1"/>
            <a:endParaRPr lang="en-US" b="1" smtClean="0">
              <a:latin typeface="Tahoma" pitchFamily="34" charset="0"/>
              <a:cs typeface="Tahom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This chart represents the same families but is based on Words Heard in a Year. For Families Receiving Welfare: 3 Million words  heard; Working Class Families: 6 Million words heard; Professional Families: 11 Million heard words heard per year.  </a:t>
            </a:r>
          </a:p>
        </p:txBody>
      </p:sp>
      <p:sp>
        <p:nvSpPr>
          <p:cNvPr id="51204" name="Slide Number Placeholder 3"/>
          <p:cNvSpPr>
            <a:spLocks noGrp="1"/>
          </p:cNvSpPr>
          <p:nvPr>
            <p:ph type="sldNum" sz="quarter" idx="5"/>
          </p:nvPr>
        </p:nvSpPr>
        <p:spPr/>
        <p:txBody>
          <a:bodyPr/>
          <a:lstStyle/>
          <a:p>
            <a:pPr>
              <a:defRPr/>
            </a:pPr>
            <a:fld id="{0AB4B7A8-767C-4A3C-9C46-73D45E9702DC}" type="slidenum">
              <a:rPr lang="en-US" smtClean="0"/>
              <a:pPr>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This chart represents the words children hear in four years. For Welfare families: 13 million; Working Class families: 26 million; and Professional families: 45 million. The cumulative affect of oral language interaction is amazing over the extended 4-year period.</a:t>
            </a:r>
          </a:p>
          <a:p>
            <a:endParaRPr lang="en-US" b="1" smtClean="0"/>
          </a:p>
          <a:p>
            <a:r>
              <a:rPr lang="en-US" b="1" smtClean="0"/>
              <a:t>Think about the make-up of the students in your school or classroom and make connections with your school population.  What conclusions might be drawn based upon this research?</a:t>
            </a:r>
          </a:p>
          <a:p>
            <a:r>
              <a:rPr lang="en-US" i="1" smtClean="0"/>
              <a:t>Allow for short discussion and comments from group.</a:t>
            </a:r>
          </a:p>
          <a:p>
            <a:endParaRPr lang="en-US" b="1" smtClean="0"/>
          </a:p>
        </p:txBody>
      </p:sp>
      <p:sp>
        <p:nvSpPr>
          <p:cNvPr id="52228" name="Slide Number Placeholder 3"/>
          <p:cNvSpPr>
            <a:spLocks noGrp="1"/>
          </p:cNvSpPr>
          <p:nvPr>
            <p:ph type="sldNum" sz="quarter" idx="5"/>
          </p:nvPr>
        </p:nvSpPr>
        <p:spPr/>
        <p:txBody>
          <a:bodyPr/>
          <a:lstStyle/>
          <a:p>
            <a:pPr>
              <a:defRPr/>
            </a:pPr>
            <a:fld id="{3F5F5BEB-2F74-488E-A50D-BD010102C0A9}" type="slidenum">
              <a:rPr lang="en-US" smtClean="0"/>
              <a:pPr>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The news is not surprising, but very discouraging for these children who begin school with  vocabulary deficits. Studies show that they struggle with  vocabulary and reading comprehension through grade school, middle school and finally into high school. Consider this: the </a:t>
            </a:r>
            <a:r>
              <a:rPr lang="en-US" b="1" u="sng" smtClean="0"/>
              <a:t>average </a:t>
            </a:r>
            <a:r>
              <a:rPr lang="en-US" b="1" smtClean="0"/>
              <a:t>high school student possesses 1 million words. The high school </a:t>
            </a:r>
            <a:r>
              <a:rPr lang="en-US" b="1" u="sng" smtClean="0"/>
              <a:t>struggling reader</a:t>
            </a:r>
            <a:r>
              <a:rPr lang="en-US" b="1" smtClean="0"/>
              <a:t> averages 100,000 words. (Nagy and Anderson, 1984).</a:t>
            </a:r>
          </a:p>
        </p:txBody>
      </p:sp>
      <p:sp>
        <p:nvSpPr>
          <p:cNvPr id="53252" name="Slide Number Placeholder 3"/>
          <p:cNvSpPr>
            <a:spLocks noGrp="1"/>
          </p:cNvSpPr>
          <p:nvPr>
            <p:ph type="sldNum" sz="quarter" idx="5"/>
          </p:nvPr>
        </p:nvSpPr>
        <p:spPr/>
        <p:txBody>
          <a:bodyPr/>
          <a:lstStyle/>
          <a:p>
            <a:pPr>
              <a:defRPr/>
            </a:pPr>
            <a:fld id="{ADCC3407-AE4A-455E-A6BC-E75AFC3A6BF1}" type="slidenum">
              <a:rPr lang="en-US" smtClean="0"/>
              <a:pPr>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smtClean="0"/>
              <a:t>Read Slide</a:t>
            </a:r>
          </a:p>
        </p:txBody>
      </p:sp>
      <p:sp>
        <p:nvSpPr>
          <p:cNvPr id="54276" name="Slide Number Placeholder 3"/>
          <p:cNvSpPr>
            <a:spLocks noGrp="1"/>
          </p:cNvSpPr>
          <p:nvPr>
            <p:ph type="sldNum" sz="quarter" idx="5"/>
          </p:nvPr>
        </p:nvSpPr>
        <p:spPr/>
        <p:txBody>
          <a:bodyPr/>
          <a:lstStyle/>
          <a:p>
            <a:pPr>
              <a:defRPr/>
            </a:pPr>
            <a:fld id="{EC510811-72EA-45EE-BE59-949D20BA2409}" type="slidenum">
              <a:rPr lang="en-US" smtClean="0"/>
              <a:pPr>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03005869-FD8D-4911-AFE3-7B68598BBE62}" type="slidenum">
              <a:rPr lang="en-US" smtClean="0"/>
              <a:pPr>
                <a:defRPr/>
              </a:pPr>
              <a:t>14</a:t>
            </a:fld>
            <a:endParaRPr lang="en-US"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a:ln/>
        </p:spPr>
        <p:txBody>
          <a:bodyPr/>
          <a:lstStyle/>
          <a:p>
            <a:pPr marL="230223" indent="-230223" eaLnBrk="1" hangingPunct="1">
              <a:buFontTx/>
              <a:buChar char="•"/>
              <a:defRPr/>
            </a:pPr>
            <a:r>
              <a:rPr lang="en-US" sz="1000" i="1" dirty="0" smtClean="0">
                <a:latin typeface="Tahoma" pitchFamily="34" charset="0"/>
                <a:cs typeface="Tahoma" pitchFamily="34" charset="0"/>
              </a:rPr>
              <a:t>(Read Quote)</a:t>
            </a:r>
          </a:p>
          <a:p>
            <a:pPr marL="230223" indent="-230223" eaLnBrk="1" hangingPunct="1">
              <a:buFontTx/>
              <a:buChar char="•"/>
              <a:defRPr/>
            </a:pPr>
            <a:r>
              <a:rPr lang="en-US" sz="1000" b="1" dirty="0" smtClean="0">
                <a:latin typeface="Tahoma" pitchFamily="34" charset="0"/>
                <a:cs typeface="Tahoma" pitchFamily="34" charset="0"/>
              </a:rPr>
              <a:t>Unfortunately, vocabulary instruction is not always taught effectively. According to research, many teachers use the same ineffective practices. What do you think these ineffective practices are?</a:t>
            </a:r>
          </a:p>
          <a:p>
            <a:pPr marL="230223" indent="-230223" eaLnBrk="1" hangingPunct="1">
              <a:buFontTx/>
              <a:buChar char="•"/>
              <a:defRPr/>
            </a:pPr>
            <a:r>
              <a:rPr lang="en-US" sz="1000" b="1" dirty="0" smtClean="0">
                <a:latin typeface="Tahoma" pitchFamily="34" charset="0"/>
                <a:cs typeface="Tahoma" pitchFamily="34" charset="0"/>
              </a:rPr>
              <a:t>Allow time for guesses.</a:t>
            </a:r>
          </a:p>
          <a:p>
            <a:pPr marL="230223" indent="-230223" eaLnBrk="1" hangingPunct="1">
              <a:defRPr/>
            </a:pPr>
            <a:endParaRPr lang="en-US" sz="1000" i="1" dirty="0" smtClean="0">
              <a:latin typeface="Tahoma" pitchFamily="34" charset="0"/>
              <a:cs typeface="Tahoma" pitchFamily="34" charset="0"/>
            </a:endParaRPr>
          </a:p>
          <a:p>
            <a:pPr marL="613927" indent="-613927" eaLnBrk="1" fontAlgn="auto" hangingPunct="1">
              <a:lnSpc>
                <a:spcPct val="80000"/>
              </a:lnSpc>
              <a:spcAft>
                <a:spcPts val="0"/>
              </a:spcAft>
              <a:defRPr/>
            </a:pPr>
            <a:r>
              <a:rPr lang="en-US" sz="1000" dirty="0" smtClean="0">
                <a:solidFill>
                  <a:schemeClr val="tx2">
                    <a:lumMod val="60000"/>
                    <a:lumOff val="40000"/>
                  </a:schemeClr>
                </a:solidFill>
                <a:latin typeface="Tahoma" pitchFamily="34" charset="0"/>
                <a:cs typeface="Tahoma" pitchFamily="34" charset="0"/>
              </a:rPr>
              <a:t>1. Advance slide 2x. </a:t>
            </a:r>
            <a:r>
              <a:rPr lang="en-US" sz="1000" i="1" dirty="0" smtClean="0">
                <a:solidFill>
                  <a:schemeClr val="tx2">
                    <a:lumMod val="60000"/>
                    <a:lumOff val="40000"/>
                  </a:schemeClr>
                </a:solidFill>
                <a:latin typeface="Tahoma" pitchFamily="34" charset="0"/>
                <a:cs typeface="Tahoma" pitchFamily="34" charset="0"/>
              </a:rPr>
              <a:t>Looking up words in the dictionary.</a:t>
            </a:r>
          </a:p>
          <a:p>
            <a:pPr marL="613927" indent="-613927" eaLnBrk="1" fontAlgn="auto" hangingPunct="1">
              <a:lnSpc>
                <a:spcPct val="80000"/>
              </a:lnSpc>
              <a:spcAft>
                <a:spcPts val="0"/>
              </a:spcAft>
              <a:defRPr/>
            </a:pPr>
            <a:r>
              <a:rPr lang="en-US" sz="1000" b="1" dirty="0" smtClean="0">
                <a:latin typeface="Tahoma" pitchFamily="34" charset="0"/>
                <a:cs typeface="Tahoma" pitchFamily="34" charset="0"/>
              </a:rPr>
              <a:t>	According to Dr. Timothy Shanahan, a member of the National Reading Panel, the most common practice for teaching vocabulary is to have students look up words in the dictionary and write the definitions.  Research indicates that this is </a:t>
            </a:r>
            <a:r>
              <a:rPr lang="en-US" sz="1000" b="1" u="sng" dirty="0" smtClean="0">
                <a:latin typeface="Tahoma" pitchFamily="34" charset="0"/>
                <a:cs typeface="Tahoma" pitchFamily="34" charset="0"/>
              </a:rPr>
              <a:t>actually</a:t>
            </a:r>
            <a:r>
              <a:rPr lang="en-US" sz="1000" b="1" dirty="0" smtClean="0">
                <a:latin typeface="Tahoma" pitchFamily="34" charset="0"/>
                <a:cs typeface="Tahoma" pitchFamily="34" charset="0"/>
              </a:rPr>
              <a:t> the least effective practice.</a:t>
            </a:r>
          </a:p>
          <a:p>
            <a:pPr marL="613927" indent="-613927" eaLnBrk="1" fontAlgn="auto" hangingPunct="1">
              <a:lnSpc>
                <a:spcPct val="80000"/>
              </a:lnSpc>
              <a:spcAft>
                <a:spcPts val="0"/>
              </a:spcAft>
              <a:buFontTx/>
              <a:buAutoNum type="arabicPeriod"/>
              <a:defRPr/>
            </a:pPr>
            <a:endParaRPr lang="en-US" sz="1000" dirty="0" smtClean="0">
              <a:solidFill>
                <a:schemeClr val="tx2">
                  <a:lumMod val="60000"/>
                  <a:lumOff val="40000"/>
                </a:schemeClr>
              </a:solidFill>
              <a:latin typeface="Tahoma" pitchFamily="34" charset="0"/>
              <a:cs typeface="Tahoma" pitchFamily="34" charset="0"/>
            </a:endParaRPr>
          </a:p>
          <a:p>
            <a:pPr marL="613927" indent="-613927" eaLnBrk="1" fontAlgn="auto" hangingPunct="1">
              <a:lnSpc>
                <a:spcPct val="80000"/>
              </a:lnSpc>
              <a:spcAft>
                <a:spcPts val="0"/>
              </a:spcAft>
              <a:defRPr/>
            </a:pPr>
            <a:r>
              <a:rPr lang="en-US" sz="1000" dirty="0" smtClean="0">
                <a:solidFill>
                  <a:schemeClr val="tx2">
                    <a:lumMod val="60000"/>
                    <a:lumOff val="40000"/>
                  </a:schemeClr>
                </a:solidFill>
                <a:latin typeface="Tahoma" pitchFamily="34" charset="0"/>
                <a:cs typeface="Tahoma" pitchFamily="34" charset="0"/>
              </a:rPr>
              <a:t>2. Advance slide. </a:t>
            </a:r>
            <a:r>
              <a:rPr lang="en-US" sz="1000" i="1" dirty="0" smtClean="0">
                <a:solidFill>
                  <a:schemeClr val="tx2">
                    <a:lumMod val="60000"/>
                    <a:lumOff val="40000"/>
                  </a:schemeClr>
                </a:solidFill>
                <a:latin typeface="Tahoma" pitchFamily="34" charset="0"/>
                <a:cs typeface="Tahoma" pitchFamily="34" charset="0"/>
              </a:rPr>
              <a:t>Using written context to figure out word meanings. </a:t>
            </a:r>
          </a:p>
          <a:p>
            <a:pPr marL="613927" indent="-613927" eaLnBrk="1" fontAlgn="auto" hangingPunct="1">
              <a:lnSpc>
                <a:spcPct val="80000"/>
              </a:lnSpc>
              <a:spcAft>
                <a:spcPts val="0"/>
              </a:spcAft>
              <a:defRPr/>
            </a:pPr>
            <a:r>
              <a:rPr lang="en-US" sz="1000" b="1" dirty="0" smtClean="0">
                <a:latin typeface="Tahoma" pitchFamily="34" charset="0"/>
                <a:cs typeface="Tahoma" pitchFamily="34" charset="0"/>
              </a:rPr>
              <a:t>	Another common vocabulary practice is when a teacher tells students to figure out the meaning of an unknown word by using contextual clues. Although determining meanings of unknown words from context </a:t>
            </a:r>
            <a:r>
              <a:rPr lang="en-US" sz="1000" b="1" i="1" dirty="0" smtClean="0">
                <a:latin typeface="Tahoma" pitchFamily="34" charset="0"/>
                <a:cs typeface="Tahoma" pitchFamily="34" charset="0"/>
              </a:rPr>
              <a:t>can be </a:t>
            </a:r>
            <a:r>
              <a:rPr lang="en-US" sz="1000" b="1" dirty="0" smtClean="0">
                <a:latin typeface="Tahoma" pitchFamily="34" charset="0"/>
                <a:cs typeface="Tahoma" pitchFamily="34" charset="0"/>
              </a:rPr>
              <a:t>a very effective practice, simply instructing students to do it is not enough. Research indicates that the odds of a student deriving the </a:t>
            </a:r>
            <a:r>
              <a:rPr lang="en-US" sz="1000" b="1" u="sng" dirty="0" smtClean="0">
                <a:latin typeface="Tahoma" pitchFamily="34" charset="0"/>
                <a:cs typeface="Tahoma" pitchFamily="34" charset="0"/>
              </a:rPr>
              <a:t>intended</a:t>
            </a:r>
            <a:r>
              <a:rPr lang="en-US" sz="1000" b="1" dirty="0" smtClean="0">
                <a:latin typeface="Tahoma" pitchFamily="34" charset="0"/>
                <a:cs typeface="Tahoma" pitchFamily="34" charset="0"/>
              </a:rPr>
              <a:t> meaning of an unknown word from written context is, unfortunately, extremely low, varying from 5% to 15% for both native speakers and English-language learners </a:t>
            </a:r>
            <a:r>
              <a:rPr lang="en-US" sz="1000" dirty="0" smtClean="0">
                <a:latin typeface="Tahoma" pitchFamily="34" charset="0"/>
                <a:cs typeface="Tahoma" pitchFamily="34" charset="0"/>
              </a:rPr>
              <a:t>(</a:t>
            </a:r>
            <a:r>
              <a:rPr lang="en-US" sz="1000" i="1" dirty="0" smtClean="0">
                <a:latin typeface="Tahoma" pitchFamily="34" charset="0"/>
                <a:cs typeface="Tahoma" pitchFamily="34" charset="0"/>
              </a:rPr>
              <a:t>Beck et al. 2002; Nagy et al, 1985)</a:t>
            </a:r>
            <a:r>
              <a:rPr lang="en-US" sz="1000" b="1" dirty="0" smtClean="0">
                <a:latin typeface="Tahoma" pitchFamily="34" charset="0"/>
                <a:cs typeface="Tahoma" pitchFamily="34" charset="0"/>
              </a:rPr>
              <a:t>.  This is true because students do not know how to use context clues </a:t>
            </a:r>
            <a:r>
              <a:rPr lang="en-US" sz="1000" b="1" i="1" dirty="0" smtClean="0">
                <a:latin typeface="Tahoma" pitchFamily="34" charset="0"/>
                <a:cs typeface="Tahoma" pitchFamily="34" charset="0"/>
              </a:rPr>
              <a:t>effectively, </a:t>
            </a:r>
            <a:r>
              <a:rPr lang="en-US" sz="1000" b="1" dirty="0" smtClean="0">
                <a:latin typeface="Tahoma" pitchFamily="34" charset="0"/>
                <a:cs typeface="Tahoma" pitchFamily="34" charset="0"/>
              </a:rPr>
              <a:t>and many times, they are never taught this skill</a:t>
            </a:r>
            <a:r>
              <a:rPr lang="en-US" sz="1000" b="1" i="1" dirty="0" smtClean="0">
                <a:latin typeface="Tahoma" pitchFamily="34" charset="0"/>
                <a:cs typeface="Tahoma" pitchFamily="34" charset="0"/>
              </a:rPr>
              <a:t>.</a:t>
            </a:r>
          </a:p>
          <a:p>
            <a:pPr marL="613927" indent="-613927" eaLnBrk="1" fontAlgn="auto" hangingPunct="1">
              <a:lnSpc>
                <a:spcPct val="80000"/>
              </a:lnSpc>
              <a:spcAft>
                <a:spcPts val="0"/>
              </a:spcAft>
              <a:defRPr/>
            </a:pPr>
            <a:r>
              <a:rPr lang="en-US" sz="1000" i="1" dirty="0" smtClean="0">
                <a:latin typeface="Tahoma" pitchFamily="34" charset="0"/>
                <a:cs typeface="Tahoma" pitchFamily="34" charset="0"/>
              </a:rPr>
              <a:t>Refer to handout on context clues. </a:t>
            </a:r>
          </a:p>
          <a:p>
            <a:pPr marL="613927" indent="-613927" eaLnBrk="1" fontAlgn="auto" hangingPunct="1">
              <a:lnSpc>
                <a:spcPct val="80000"/>
              </a:lnSpc>
              <a:spcAft>
                <a:spcPts val="0"/>
              </a:spcAft>
              <a:buFontTx/>
              <a:buAutoNum type="arabicPeriod"/>
              <a:defRPr/>
            </a:pPr>
            <a:endParaRPr lang="en-US" sz="1000" dirty="0" smtClean="0">
              <a:solidFill>
                <a:schemeClr val="tx2">
                  <a:lumMod val="60000"/>
                  <a:lumOff val="40000"/>
                </a:schemeClr>
              </a:solidFill>
              <a:latin typeface="Tahoma" pitchFamily="34" charset="0"/>
              <a:cs typeface="Tahoma" pitchFamily="34" charset="0"/>
            </a:endParaRPr>
          </a:p>
          <a:p>
            <a:pPr marL="613927" indent="-613927" eaLnBrk="1" fontAlgn="auto" hangingPunct="1">
              <a:lnSpc>
                <a:spcPct val="80000"/>
              </a:lnSpc>
              <a:spcAft>
                <a:spcPts val="0"/>
              </a:spcAft>
              <a:defRPr/>
            </a:pPr>
            <a:r>
              <a:rPr lang="en-US" sz="1000" dirty="0" smtClean="0">
                <a:solidFill>
                  <a:schemeClr val="tx2">
                    <a:lumMod val="60000"/>
                    <a:lumOff val="40000"/>
                  </a:schemeClr>
                </a:solidFill>
                <a:latin typeface="Tahoma" pitchFamily="34" charset="0"/>
                <a:cs typeface="Tahoma" pitchFamily="34" charset="0"/>
              </a:rPr>
              <a:t>3. Advance slide. </a:t>
            </a:r>
            <a:r>
              <a:rPr lang="en-US" sz="1000" i="1" dirty="0" smtClean="0">
                <a:solidFill>
                  <a:schemeClr val="tx2">
                    <a:lumMod val="60000"/>
                    <a:lumOff val="40000"/>
                  </a:schemeClr>
                </a:solidFill>
                <a:latin typeface="Tahoma" pitchFamily="34" charset="0"/>
                <a:cs typeface="Tahoma" pitchFamily="34" charset="0"/>
              </a:rPr>
              <a:t>Unplanned vocabulary teaching.</a:t>
            </a:r>
          </a:p>
          <a:p>
            <a:pPr marL="230223" indent="-230223" eaLnBrk="1" hangingPunct="1">
              <a:defRPr/>
            </a:pPr>
            <a:r>
              <a:rPr lang="en-US" sz="1000" b="1" dirty="0" smtClean="0">
                <a:latin typeface="Tahoma" pitchFamily="34" charset="0"/>
                <a:cs typeface="Tahoma" pitchFamily="34" charset="0"/>
              </a:rPr>
              <a:t>	Finally, vocabulary instruction must be well-planned with research-based instructional principles in mind. According to Robert </a:t>
            </a:r>
            <a:r>
              <a:rPr lang="en-US" sz="1000" b="1" dirty="0" err="1" smtClean="0">
                <a:latin typeface="Tahoma" pitchFamily="34" charset="0"/>
                <a:cs typeface="Tahoma" pitchFamily="34" charset="0"/>
              </a:rPr>
              <a:t>Marzano</a:t>
            </a:r>
            <a:r>
              <a:rPr lang="en-US" sz="1000" b="1" dirty="0" smtClean="0">
                <a:latin typeface="Tahoma" pitchFamily="34" charset="0"/>
                <a:cs typeface="Tahoma" pitchFamily="34" charset="0"/>
              </a:rPr>
              <a:t>, teaching specific terms in a specific way is the strongest action a teacher can take to ensure students understand the content. Some practices really do yield consistently better results than others. You will learn more about these effective vocabulary-building tools later.</a:t>
            </a:r>
          </a:p>
          <a:p>
            <a:pPr marL="230223" indent="-230223" eaLnBrk="1" hangingPunct="1">
              <a:defRPr/>
            </a:pPr>
            <a:endParaRPr lang="en-US" sz="1000" b="1" dirty="0" smtClean="0">
              <a:latin typeface="Tahoma" pitchFamily="34" charset="0"/>
              <a:cs typeface="Tahoma" pitchFamily="34" charset="0"/>
            </a:endParaRPr>
          </a:p>
          <a:p>
            <a:pPr marL="230223" indent="-230223" eaLnBrk="1" hangingPunct="1">
              <a:defRPr/>
            </a:pPr>
            <a:endParaRPr lang="en-US" sz="1000" b="1" dirty="0" smtClean="0">
              <a:latin typeface="Tahoma" pitchFamily="34" charset="0"/>
              <a:cs typeface="Tahoma"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Too often, we leave vocabulary acquisition to chance.</a:t>
            </a:r>
          </a:p>
        </p:txBody>
      </p:sp>
      <p:sp>
        <p:nvSpPr>
          <p:cNvPr id="56324" name="Slide Number Placeholder 3"/>
          <p:cNvSpPr>
            <a:spLocks noGrp="1"/>
          </p:cNvSpPr>
          <p:nvPr>
            <p:ph type="sldNum" sz="quarter" idx="5"/>
          </p:nvPr>
        </p:nvSpPr>
        <p:spPr/>
        <p:txBody>
          <a:bodyPr/>
          <a:lstStyle/>
          <a:p>
            <a:pPr>
              <a:defRPr/>
            </a:pPr>
            <a:fld id="{2A8A8C3C-DB79-4BE4-B40E-6078E2969000}" type="slidenum">
              <a:rPr lang="en-US" smtClean="0"/>
              <a:pPr>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1938E332-CF7B-4B78-BDCE-5096E999780B}" type="slidenum">
              <a:rPr lang="en-US" smtClean="0"/>
              <a:pPr>
                <a:defRPr/>
              </a:pPr>
              <a:t>16</a:t>
            </a:fld>
            <a:endParaRPr lang="en-US"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b="1" smtClean="0">
                <a:latin typeface="Tahoma" pitchFamily="34" charset="0"/>
                <a:cs typeface="Tahoma" pitchFamily="34" charset="0"/>
              </a:rPr>
              <a:t>Let’s take a moment to review some additional research relating to vocabulary instruction.</a:t>
            </a:r>
          </a:p>
          <a:p>
            <a:pPr eaLnBrk="1" hangingPunct="1"/>
            <a:endParaRPr lang="en-US" i="1" smtClean="0">
              <a:latin typeface="Tahoma" pitchFamily="34" charset="0"/>
              <a:cs typeface="Tahoma" pitchFamily="34" charset="0"/>
            </a:endParaRPr>
          </a:p>
          <a:p>
            <a:pPr eaLnBrk="1" hangingPunct="1"/>
            <a:r>
              <a:rPr lang="en-US" i="1" smtClean="0">
                <a:latin typeface="Tahoma" pitchFamily="34" charset="0"/>
                <a:cs typeface="Tahoma" pitchFamily="34" charset="0"/>
              </a:rPr>
              <a:t>Read Slide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a:defRPr/>
            </a:pPr>
            <a:fld id="{90383E52-6772-4CE7-938A-6D1E06A68F87}" type="slidenum">
              <a:rPr lang="en-US" smtClean="0"/>
              <a:pPr>
                <a:defRPr/>
              </a:pPr>
              <a:t>17</a:t>
            </a:fld>
            <a:endParaRPr lang="en-US" smtClean="0"/>
          </a:p>
        </p:txBody>
      </p:sp>
      <p:sp>
        <p:nvSpPr>
          <p:cNvPr id="56323" name="Rectangle 2"/>
          <p:cNvSpPr>
            <a:spLocks noGrp="1" noRot="1" noChangeAspect="1" noChangeArrowheads="1" noTextEdit="1"/>
          </p:cNvSpPr>
          <p:nvPr>
            <p:ph type="sldImg"/>
          </p:nvPr>
        </p:nvSpPr>
        <p:spPr bwMode="auto">
          <a:xfrm>
            <a:off x="1397000" y="1916113"/>
            <a:ext cx="4752975" cy="3565525"/>
          </a:xfrm>
          <a:noFill/>
          <a:ln>
            <a:solidFill>
              <a:srgbClr val="000000"/>
            </a:solidFill>
            <a:miter lim="800000"/>
            <a:headEnd/>
            <a:tailEnd/>
          </a:ln>
        </p:spPr>
      </p:sp>
      <p:sp>
        <p:nvSpPr>
          <p:cNvPr id="56324" name="Notes Placeholder 3"/>
          <p:cNvSpPr>
            <a:spLocks noGrp="1"/>
          </p:cNvSpPr>
          <p:nvPr>
            <p:ph type="body" idx="1"/>
          </p:nvPr>
        </p:nvSpPr>
        <p:spPr bwMode="auto">
          <a:noFill/>
        </p:spPr>
        <p:txBody>
          <a:bodyPr wrap="square" numCol="1" anchor="t" anchorCtr="0" compatLnSpc="1">
            <a:prstTxWarp prst="textNoShape">
              <a:avLst/>
            </a:prstTxWarp>
          </a:bodyPr>
          <a:lstStyle/>
          <a:p>
            <a:endParaRPr lang="en-US" b="1" smtClean="0"/>
          </a:p>
          <a:p>
            <a:endParaRPr lang="en-US" b="1" smtClean="0"/>
          </a:p>
          <a:p>
            <a:endParaRPr lang="en-US" b="1" smtClean="0"/>
          </a:p>
          <a:p>
            <a:endParaRPr lang="en-US" b="1" smtClean="0"/>
          </a:p>
          <a:p>
            <a:endParaRPr lang="en-US" b="1" smtClean="0"/>
          </a:p>
          <a:p>
            <a:r>
              <a:rPr lang="en-US" b="1" smtClean="0"/>
              <a:t>Vocabulary acquisition happens as a result of both indirect and direct instruction. </a:t>
            </a:r>
          </a:p>
          <a:p>
            <a:endParaRPr lang="en-US" smtClean="0"/>
          </a:p>
          <a:p>
            <a:r>
              <a:rPr lang="en-US" b="1" smtClean="0"/>
              <a:t>Direct instruction includes those times when a teacher systematically demonstrates how to determine the meanings of words or when the teacher leads the students to specific tools for discovering meaning. </a:t>
            </a:r>
          </a:p>
          <a:p>
            <a:endParaRPr lang="en-US" b="1" smtClean="0"/>
          </a:p>
          <a:p>
            <a:r>
              <a:rPr lang="en-US" b="1" smtClean="0"/>
              <a:t>Indirect instruction happens when teachers purposely expose students to a wide variety of literary sources by creating a literate-rich learning environment, and occurs naturally when students read, write, talk, and listen to each other on a daily basis.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E8BEAF1D-172D-4053-8D39-2F36594CB8F4}" type="slidenum">
              <a:rPr lang="en-US" smtClean="0"/>
              <a:pPr>
                <a:defRPr/>
              </a:pPr>
              <a:t>18</a:t>
            </a:fld>
            <a:endParaRPr lang="en-US" smtClean="0"/>
          </a:p>
        </p:txBody>
      </p:sp>
      <p:sp>
        <p:nvSpPr>
          <p:cNvPr id="573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7348" name="Rectangle 3"/>
          <p:cNvSpPr>
            <a:spLocks noGrp="1" noChangeArrowheads="1"/>
          </p:cNvSpPr>
          <p:nvPr>
            <p:ph type="body" idx="1"/>
          </p:nvPr>
        </p:nvSpPr>
        <p:spPr bwMode="auto">
          <a:xfrm>
            <a:off x="914400" y="4416425"/>
            <a:ext cx="5029200" cy="4183063"/>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b="1" smtClean="0"/>
              <a:t>Let’s take a closer look at how direct vocabulary instruction impacts student learning.</a:t>
            </a:r>
          </a:p>
          <a:p>
            <a:pPr eaLnBrk="1" hangingPunct="1"/>
            <a:r>
              <a:rPr lang="en-US" b="1" u="sng" smtClean="0"/>
              <a:t>The bar on the left-hand side</a:t>
            </a:r>
            <a:r>
              <a:rPr lang="en-US" b="1" smtClean="0"/>
              <a:t> of the figure depicts a student who is at the 50</a:t>
            </a:r>
            <a:r>
              <a:rPr lang="en-US" b="1" baseline="30000" smtClean="0"/>
              <a:t>th</a:t>
            </a:r>
            <a:r>
              <a:rPr lang="en-US" b="1" smtClean="0"/>
              <a:t> percentile in terms of ability to comprehend the subject matter taught in school with no direct vocabulary instruction. This means that the teacher has made no efforts to help the student process the new words that they encounter or to broaden their understanding of words they already know.  </a:t>
            </a:r>
          </a:p>
          <a:p>
            <a:pPr eaLnBrk="1" hangingPunct="1"/>
            <a:r>
              <a:rPr lang="en-US" b="1" u="sng" smtClean="0"/>
              <a:t>The middle bar</a:t>
            </a:r>
            <a:r>
              <a:rPr lang="en-US" b="1" smtClean="0"/>
              <a:t> shows that the comprehension level increases 62% with direct vocabulary instruction: for example, this includes the use of the teaching tools for vocabulary or direct instruction in using context clues.   </a:t>
            </a:r>
          </a:p>
          <a:p>
            <a:pPr eaLnBrk="1" hangingPunct="1"/>
            <a:r>
              <a:rPr lang="en-US" b="1" u="sng" smtClean="0"/>
              <a:t>The bar on the far right-hand side</a:t>
            </a:r>
            <a:r>
              <a:rPr lang="en-US" b="1" smtClean="0"/>
              <a:t> shows the comprehension level of the same student after specific content area terms have been taught as they relate to the content being learned.  As you can see, the student’s comprehension ability has increased to the 83</a:t>
            </a:r>
            <a:r>
              <a:rPr lang="en-US" b="1" baseline="30000" smtClean="0"/>
              <a:t>rd</a:t>
            </a:r>
            <a:r>
              <a:rPr lang="en-US" b="1" smtClean="0"/>
              <a:t> percentile.  This dramatic increase provides a strong argument for teaching academic terms with specific tools AND in the context of real learning.</a:t>
            </a:r>
          </a:p>
          <a:p>
            <a:pPr eaLnBrk="1" hangingPunct="1"/>
            <a:endParaRPr lang="en-US" b="1" smtClean="0"/>
          </a:p>
          <a:p>
            <a:pPr eaLnBrk="1" hangingPunct="1"/>
            <a:r>
              <a:rPr lang="en-US" i="1" smtClean="0">
                <a:solidFill>
                  <a:srgbClr val="FF0000"/>
                </a:solidFill>
              </a:rPr>
              <a:t>Source:  </a:t>
            </a:r>
            <a:r>
              <a:rPr lang="en-US" i="1" u="sng" smtClean="0">
                <a:solidFill>
                  <a:srgbClr val="FF0000"/>
                </a:solidFill>
              </a:rPr>
              <a:t>Building Background Knowledge for Academic Achievement</a:t>
            </a:r>
            <a:r>
              <a:rPr lang="en-US" i="1" smtClean="0">
                <a:solidFill>
                  <a:srgbClr val="FF0000"/>
                </a:solidFill>
              </a:rPr>
              <a:t> by Robert J. Marzano  page 69</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Richard Strong, Harvey Silver, Matthew Perini and Gregory Tuculescu have identified the CODE vocabulary acronym to help you remember the critical steps in making difficult or unfamiliar vocabulary memorable for your students …</a:t>
            </a:r>
          </a:p>
          <a:p>
            <a:pPr eaLnBrk="1" hangingPunct="1">
              <a:spcBef>
                <a:spcPct val="0"/>
              </a:spcBef>
              <a:buFont typeface="Wingdings 2" pitchFamily="18" charset="2"/>
              <a:buNone/>
            </a:pPr>
            <a:endParaRPr lang="en-US" b="1" smtClean="0">
              <a:solidFill>
                <a:srgbClr val="FF0000"/>
              </a:solidFill>
            </a:endParaRPr>
          </a:p>
          <a:p>
            <a:pPr eaLnBrk="1" hangingPunct="1">
              <a:spcBef>
                <a:spcPct val="0"/>
              </a:spcBef>
              <a:buFont typeface="Wingdings 2" pitchFamily="18" charset="2"/>
              <a:buNone/>
            </a:pPr>
            <a:r>
              <a:rPr lang="en-US" smtClean="0">
                <a:solidFill>
                  <a:srgbClr val="FF0000"/>
                </a:solidFill>
              </a:rPr>
              <a:t>Advance slide - </a:t>
            </a:r>
            <a:r>
              <a:rPr lang="en-US" b="1" u="sng" smtClean="0">
                <a:solidFill>
                  <a:srgbClr val="FF0000"/>
                </a:solidFill>
              </a:rPr>
              <a:t>C</a:t>
            </a:r>
            <a:r>
              <a:rPr lang="en-US" b="1" smtClean="0"/>
              <a:t>onnect the new vocabulary to what students already know.</a:t>
            </a:r>
          </a:p>
          <a:p>
            <a:pPr eaLnBrk="1" hangingPunct="1">
              <a:spcBef>
                <a:spcPct val="0"/>
              </a:spcBef>
              <a:buFont typeface="Wingdings 2" pitchFamily="18" charset="2"/>
              <a:buNone/>
            </a:pPr>
            <a:endParaRPr lang="en-US" b="1" smtClean="0"/>
          </a:p>
          <a:p>
            <a:pPr eaLnBrk="1" hangingPunct="1">
              <a:spcBef>
                <a:spcPct val="0"/>
              </a:spcBef>
              <a:buFont typeface="Wingdings 2" pitchFamily="18" charset="2"/>
              <a:buNone/>
            </a:pPr>
            <a:r>
              <a:rPr lang="en-US" smtClean="0">
                <a:solidFill>
                  <a:srgbClr val="FF0000"/>
                </a:solidFill>
              </a:rPr>
              <a:t>Advance slide - </a:t>
            </a:r>
            <a:r>
              <a:rPr lang="en-US" b="1" u="sng" smtClean="0">
                <a:solidFill>
                  <a:srgbClr val="FF0000"/>
                </a:solidFill>
              </a:rPr>
              <a:t>O</a:t>
            </a:r>
            <a:r>
              <a:rPr lang="en-US" b="1" smtClean="0"/>
              <a:t>rganize the vocabulary because students remember unfamiliar information better when it is clearly organized or contextualized for them.</a:t>
            </a:r>
          </a:p>
          <a:p>
            <a:pPr eaLnBrk="1" hangingPunct="1">
              <a:spcBef>
                <a:spcPct val="0"/>
              </a:spcBef>
              <a:buFont typeface="Wingdings 2" pitchFamily="18" charset="2"/>
              <a:buNone/>
            </a:pPr>
            <a:endParaRPr lang="en-US" b="1" smtClean="0"/>
          </a:p>
          <a:p>
            <a:pPr eaLnBrk="1" hangingPunct="1">
              <a:spcBef>
                <a:spcPct val="0"/>
              </a:spcBef>
              <a:buFont typeface="Wingdings 2" pitchFamily="18" charset="2"/>
              <a:buNone/>
            </a:pPr>
            <a:r>
              <a:rPr lang="en-US" smtClean="0">
                <a:solidFill>
                  <a:srgbClr val="FF0000"/>
                </a:solidFill>
              </a:rPr>
              <a:t>Advance Slide - </a:t>
            </a:r>
            <a:r>
              <a:rPr lang="en-US" b="1" u="sng" smtClean="0">
                <a:solidFill>
                  <a:srgbClr val="FF0000"/>
                </a:solidFill>
              </a:rPr>
              <a:t>D</a:t>
            </a:r>
            <a:r>
              <a:rPr lang="en-US" b="1" smtClean="0"/>
              <a:t>eeply process the vocabulary using visual, auditory, physical an/or emotional experiences and then practice it frequently.</a:t>
            </a:r>
          </a:p>
          <a:p>
            <a:pPr eaLnBrk="1" hangingPunct="1">
              <a:spcBef>
                <a:spcPct val="0"/>
              </a:spcBef>
              <a:buFont typeface="Wingdings 2" pitchFamily="18" charset="2"/>
              <a:buNone/>
            </a:pPr>
            <a:endParaRPr lang="en-US" b="1" smtClean="0"/>
          </a:p>
          <a:p>
            <a:pPr eaLnBrk="1" hangingPunct="1">
              <a:spcBef>
                <a:spcPct val="0"/>
              </a:spcBef>
              <a:buFont typeface="Wingdings 2" pitchFamily="18" charset="2"/>
              <a:buNone/>
            </a:pPr>
            <a:r>
              <a:rPr lang="en-US" smtClean="0">
                <a:solidFill>
                  <a:srgbClr val="FF0000"/>
                </a:solidFill>
              </a:rPr>
              <a:t>Advance Slide - </a:t>
            </a:r>
            <a:r>
              <a:rPr lang="en-US" b="1" u="sng" smtClean="0">
                <a:solidFill>
                  <a:srgbClr val="FF0000"/>
                </a:solidFill>
              </a:rPr>
              <a:t>E</a:t>
            </a:r>
            <a:r>
              <a:rPr lang="en-US" b="1" smtClean="0"/>
              <a:t>xplore core vocabulary; students internalize new vocabulary when given time and opportunity to think about, examine and reexamine it in a variety of ways.</a:t>
            </a:r>
          </a:p>
        </p:txBody>
      </p:sp>
      <p:sp>
        <p:nvSpPr>
          <p:cNvPr id="60420" name="Slide Number Placeholder 3"/>
          <p:cNvSpPr>
            <a:spLocks noGrp="1"/>
          </p:cNvSpPr>
          <p:nvPr>
            <p:ph type="sldNum" sz="quarter" idx="5"/>
          </p:nvPr>
        </p:nvSpPr>
        <p:spPr/>
        <p:txBody>
          <a:bodyPr/>
          <a:lstStyle/>
          <a:p>
            <a:pPr>
              <a:defRPr/>
            </a:pPr>
            <a:fld id="{4644BEF9-A1CC-4796-8F67-1277D7213D13}" type="slidenum">
              <a:rPr lang="en-US" smtClean="0"/>
              <a:pPr>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smtClean="0"/>
              <a:t>Read the Slide</a:t>
            </a:r>
          </a:p>
        </p:txBody>
      </p:sp>
      <p:sp>
        <p:nvSpPr>
          <p:cNvPr id="43012" name="Slide Number Placeholder 3"/>
          <p:cNvSpPr>
            <a:spLocks noGrp="1"/>
          </p:cNvSpPr>
          <p:nvPr>
            <p:ph type="sldNum" sz="quarter" idx="5"/>
          </p:nvPr>
        </p:nvSpPr>
        <p:spPr/>
        <p:txBody>
          <a:bodyPr/>
          <a:lstStyle/>
          <a:p>
            <a:pPr>
              <a:defRPr/>
            </a:pPr>
            <a:fld id="{8027FDDC-BBCF-461E-BCCD-EE3C84F6ACF3}" type="slidenum">
              <a:rPr lang="en-US" smtClean="0"/>
              <a:pPr>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smtClean="0"/>
              <a:t>(Using the Note-taking Using Both Sides of the Brain reading comprehension tool, have interventionists take notes over the CODE Principles. As you present the information, have them take brief notes about important ideas in the Words and Phrases column. Then, have them draw a diagram, picture or other visual in the Visuals and Pictures column that captures the main idea in the words and phrases column. Instruct them to summarize the notes in one or two sentences in the “Summary” section. Share summaries.) </a:t>
            </a:r>
          </a:p>
          <a:p>
            <a:r>
              <a:rPr lang="en-US" sz="1000" smtClean="0"/>
              <a:t> </a:t>
            </a:r>
            <a:r>
              <a:rPr lang="en-US" sz="1000" i="1" smtClean="0"/>
              <a:t>Say: </a:t>
            </a:r>
            <a:endParaRPr lang="en-US" sz="1000" b="1" smtClean="0"/>
          </a:p>
          <a:p>
            <a:r>
              <a:rPr lang="en-US" sz="1000" b="1" smtClean="0"/>
              <a:t>You will be using a comprehension tool called Note Taking Using Both Sides of the Brain. Using the template in your binder, take brief notes over the CODE principles. In the Words and Phrases column, write down important ideas. In the Visual and Pictures column draw anything that captures the main ideas you noted. Summarize the notes in one or two sentences in the Summary section at the bottom. This strategy is very useful for connecting new knowledge to make meaning, evaluating understanding, creating images of what is being read, summarizing and organizing information into manageable chunks. Students can work individually or in small groups to complete this comprehension tool.  </a:t>
            </a:r>
            <a:endParaRPr lang="en-US" sz="1000" smtClean="0"/>
          </a:p>
          <a:p>
            <a:endParaRPr lang="en-US" sz="1000" smtClean="0"/>
          </a:p>
          <a:p>
            <a:r>
              <a:rPr lang="en-US" sz="1000" i="1" smtClean="0"/>
              <a:t>Begin script below: </a:t>
            </a:r>
          </a:p>
          <a:p>
            <a:r>
              <a:rPr lang="en-US" sz="1000" b="1" smtClean="0"/>
              <a:t>According to </a:t>
            </a:r>
            <a:r>
              <a:rPr lang="en-US" sz="1000" b="1" i="1" smtClean="0"/>
              <a:t>Reading for Academic Success (Strong and Silver), </a:t>
            </a:r>
            <a:r>
              <a:rPr lang="en-US" sz="1000" b="1" smtClean="0"/>
              <a:t>there are 4 basic principles for teaching vocabulary effectively. </a:t>
            </a:r>
          </a:p>
          <a:p>
            <a:endParaRPr lang="en-US" sz="1000" smtClean="0"/>
          </a:p>
          <a:p>
            <a:r>
              <a:rPr lang="en-US" sz="1000" smtClean="0"/>
              <a:t>(</a:t>
            </a:r>
            <a:r>
              <a:rPr lang="en-US" sz="1000" i="1" smtClean="0"/>
              <a:t>Read Slide)</a:t>
            </a:r>
          </a:p>
          <a:p>
            <a:endParaRPr lang="en-US" sz="1000" i="1" smtClean="0"/>
          </a:p>
          <a:p>
            <a:r>
              <a:rPr lang="en-US" sz="1000" b="1" smtClean="0"/>
              <a:t>Because so many words that students encounter in secondary classrooms are new and unfamiliar, students need as many “handles” as possible to give them a pre-comprehension grip on new terms and concepts. These tools help students connect with new vocabulary by activating their prior knowledge and by helping build an increasing sense of comfort and familiarity with new vocabulary. </a:t>
            </a:r>
          </a:p>
        </p:txBody>
      </p:sp>
      <p:sp>
        <p:nvSpPr>
          <p:cNvPr id="61444" name="Slide Number Placeholder 3"/>
          <p:cNvSpPr>
            <a:spLocks noGrp="1"/>
          </p:cNvSpPr>
          <p:nvPr>
            <p:ph type="sldNum" sz="quarter" idx="5"/>
          </p:nvPr>
        </p:nvSpPr>
        <p:spPr/>
        <p:txBody>
          <a:bodyPr/>
          <a:lstStyle/>
          <a:p>
            <a:pPr>
              <a:defRPr/>
            </a:pPr>
            <a:fld id="{E7949BDB-2E85-45FC-8D5A-8A3FBABCC027}" type="slidenum">
              <a:rPr lang="en-US" smtClean="0"/>
              <a:pPr>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smtClean="0"/>
              <a:t>(Read Slide)</a:t>
            </a:r>
          </a:p>
          <a:p>
            <a:r>
              <a:rPr lang="en-US" b="1" smtClean="0"/>
              <a:t>When vocabulary is organized, specific words are easier to identify,  recall quickly, and be remembered over longer periods of time. Students who have no system of organizing new vocabulary find it difficult to manage and remember the many individual and unconnected bits of information. When words are categorized by common threads and linked to the over-arching structure of a unit, students see how the terms fit together to form a bigger picture. </a:t>
            </a:r>
          </a:p>
        </p:txBody>
      </p:sp>
      <p:sp>
        <p:nvSpPr>
          <p:cNvPr id="62468" name="Slide Number Placeholder 3"/>
          <p:cNvSpPr>
            <a:spLocks noGrp="1"/>
          </p:cNvSpPr>
          <p:nvPr>
            <p:ph type="sldNum" sz="quarter" idx="5"/>
          </p:nvPr>
        </p:nvSpPr>
        <p:spPr/>
        <p:txBody>
          <a:bodyPr/>
          <a:lstStyle/>
          <a:p>
            <a:pPr>
              <a:defRPr/>
            </a:pPr>
            <a:fld id="{FFD6F392-9240-4360-856C-B9A1CA4C7F8B}" type="slidenum">
              <a:rPr lang="en-US" smtClean="0"/>
              <a:pPr>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smtClean="0"/>
              <a:t>(Read Slide)</a:t>
            </a:r>
          </a:p>
          <a:p>
            <a:r>
              <a:rPr lang="en-US" b="1" smtClean="0"/>
              <a:t>The processes of storing vocabulary in long-term memory and quickly retrieving words and their definitions are closely related. However, retrieving words quickly is refined through practice, but storing vocabulary for the long term is attained through deep and active thought. </a:t>
            </a:r>
          </a:p>
          <a:p>
            <a:r>
              <a:rPr lang="en-US" b="1" smtClean="0"/>
              <a:t>Most common teaching tools for vocabulary focus on quick retrieval and rely on rote memory techniques, such as writing out definitions, finding synonyms and antonyms, using flash cards, or solving analogies. </a:t>
            </a:r>
          </a:p>
          <a:p>
            <a:r>
              <a:rPr lang="en-US" b="1" smtClean="0"/>
              <a:t>Although these tools can be helpful at times, Marzano’s research shows that well-constructed memory-teaching practices engage deeper thinking processes. In other words, students must be encouraged to actively process vocabulary and to examine it from multiple angles to strengthen their understanding of it, thus making retrieval easier and practicing more productive. </a:t>
            </a:r>
          </a:p>
          <a:p>
            <a:r>
              <a:rPr lang="en-US" b="1" smtClean="0"/>
              <a:t>Using visual, auditory, physical or emotional experiences allow for deep and active thought, which also help students master difficult vocabulary.</a:t>
            </a:r>
          </a:p>
        </p:txBody>
      </p:sp>
      <p:sp>
        <p:nvSpPr>
          <p:cNvPr id="63492" name="Slide Number Placeholder 3"/>
          <p:cNvSpPr>
            <a:spLocks noGrp="1"/>
          </p:cNvSpPr>
          <p:nvPr>
            <p:ph type="sldNum" sz="quarter" idx="5"/>
          </p:nvPr>
        </p:nvSpPr>
        <p:spPr/>
        <p:txBody>
          <a:bodyPr/>
          <a:lstStyle/>
          <a:p>
            <a:pPr>
              <a:defRPr/>
            </a:pPr>
            <a:fld id="{3056B207-6B0B-4D7F-8750-4C13788F2DE8}" type="slidenum">
              <a:rPr lang="en-US" smtClean="0"/>
              <a:pPr>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smtClean="0"/>
              <a:t>(Read Slide)</a:t>
            </a:r>
          </a:p>
          <a:p>
            <a:r>
              <a:rPr lang="en-US" b="1" smtClean="0"/>
              <a:t>The most important vocabulary words need to be explored at length by students. When students have the opportunity to focus their attention on core vocabulary -- to examine, refine, and revise their understanding of central ideas and concepts -- they are able to develop powerful generalizations and navigate more easily through the discipline. </a:t>
            </a:r>
          </a:p>
          <a:p>
            <a:r>
              <a:rPr lang="en-US" b="1" smtClean="0"/>
              <a:t>As you have experienced, </a:t>
            </a:r>
            <a:r>
              <a:rPr lang="en-US" b="1" u="sng" smtClean="0"/>
              <a:t>Note-taking on both sides of the brain</a:t>
            </a:r>
            <a:r>
              <a:rPr lang="en-US" b="1" smtClean="0"/>
              <a:t> helps students to explore vocabulary with non-linguistic figures, which helps them to remember what is important. </a:t>
            </a:r>
          </a:p>
          <a:p>
            <a:r>
              <a:rPr lang="en-US" b="1" smtClean="0"/>
              <a:t>You can stop taking notes with this tool for now, but we’ll revisit your experience with note-taking on both sides of the brain and CODE a little later.</a:t>
            </a:r>
          </a:p>
        </p:txBody>
      </p:sp>
      <p:sp>
        <p:nvSpPr>
          <p:cNvPr id="64516" name="Slide Number Placeholder 3"/>
          <p:cNvSpPr>
            <a:spLocks noGrp="1"/>
          </p:cNvSpPr>
          <p:nvPr>
            <p:ph type="sldNum" sz="quarter" idx="5"/>
          </p:nvPr>
        </p:nvSpPr>
        <p:spPr/>
        <p:txBody>
          <a:bodyPr/>
          <a:lstStyle/>
          <a:p>
            <a:pPr>
              <a:defRPr/>
            </a:pPr>
            <a:fld id="{31154B44-69FB-4FC7-BDCE-8CD1D56680E2}" type="slidenum">
              <a:rPr lang="en-US" smtClean="0"/>
              <a:pPr>
                <a:defRPr/>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Using the CODE principles as the overarching idea for vocabulary instruction, the six-step approach developed by Marzano will give even more guidance as you plan for daily vocabulary instruction in your intervention class. This six-step approach can be found in </a:t>
            </a:r>
            <a:r>
              <a:rPr lang="en-US" b="1" i="1" smtClean="0"/>
              <a:t>Building Background Knowledge for Academic Success</a:t>
            </a:r>
            <a:r>
              <a:rPr lang="en-US" b="1" smtClean="0"/>
              <a:t>.</a:t>
            </a:r>
          </a:p>
        </p:txBody>
      </p:sp>
      <p:sp>
        <p:nvSpPr>
          <p:cNvPr id="65540" name="Slide Number Placeholder 3"/>
          <p:cNvSpPr>
            <a:spLocks noGrp="1"/>
          </p:cNvSpPr>
          <p:nvPr>
            <p:ph type="sldNum" sz="quarter" idx="5"/>
          </p:nvPr>
        </p:nvSpPr>
        <p:spPr/>
        <p:txBody>
          <a:bodyPr/>
          <a:lstStyle/>
          <a:p>
            <a:pPr>
              <a:defRPr/>
            </a:pPr>
            <a:fld id="{ED6A5263-8391-4BE2-99D0-6918E2765E02}" type="slidenum">
              <a:rPr lang="en-US" smtClean="0"/>
              <a:pPr>
                <a:defRPr/>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a:defRPr/>
            </a:pPr>
            <a:fld id="{A2387EA6-757D-4F90-837E-8EDD33CE1CA5}" type="slidenum">
              <a:rPr lang="en-US" smtClean="0"/>
              <a:pPr>
                <a:defRPr/>
              </a:pPr>
              <a:t>25</a:t>
            </a:fld>
            <a:endParaRPr lang="en-US"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xfrm>
            <a:off x="914400" y="4416425"/>
            <a:ext cx="5029200" cy="4183063"/>
          </a:xfrm>
          <a:noFill/>
        </p:spPr>
        <p:txBody>
          <a:bodyPr wrap="square" numCol="1" anchor="t" anchorCtr="0" compatLnSpc="1">
            <a:prstTxWarp prst="textNoShape">
              <a:avLst/>
            </a:prstTxWarp>
          </a:bodyPr>
          <a:lstStyle/>
          <a:p>
            <a:pPr marL="230188" indent="-230188" eaLnBrk="1" hangingPunct="1">
              <a:lnSpc>
                <a:spcPct val="90000"/>
              </a:lnSpc>
            </a:pPr>
            <a:r>
              <a:rPr lang="en-US" sz="1000" i="1" smtClean="0"/>
              <a:t>Read Slide</a:t>
            </a:r>
          </a:p>
          <a:p>
            <a:pPr marL="230188" indent="-230188" eaLnBrk="1" hangingPunct="1">
              <a:lnSpc>
                <a:spcPct val="90000"/>
              </a:lnSpc>
            </a:pPr>
            <a:r>
              <a:rPr lang="en-US" sz="1000" b="1" smtClean="0"/>
              <a:t>Marzano’s first step to effective vocabulary instruction is to provide a description, explanation, or example of the new term.  Students benefit when they rely on descriptions instead of definitions.</a:t>
            </a:r>
            <a:r>
              <a:rPr lang="en-US" sz="1000" smtClean="0"/>
              <a:t>  </a:t>
            </a:r>
            <a:r>
              <a:rPr lang="en-US" sz="1000" b="1" smtClean="0"/>
              <a:t>Teachers can help students build an initial understanding of the word by introducing direct experiences, telling a story that integrates the term, using a video or computer image, asking small groups to investigate, describing his/her own mental picture, and finding or creating a picture that represents the term.</a:t>
            </a:r>
          </a:p>
          <a:p>
            <a:pPr marL="230188" indent="-230188" eaLnBrk="1" hangingPunct="1">
              <a:lnSpc>
                <a:spcPct val="90000"/>
              </a:lnSpc>
            </a:pPr>
            <a:r>
              <a:rPr lang="en-US" sz="1000" b="1" smtClean="0">
                <a:latin typeface="Tahoma" pitchFamily="34" charset="0"/>
                <a:cs typeface="Tahoma" pitchFamily="34" charset="0"/>
              </a:rPr>
              <a:t> </a:t>
            </a:r>
          </a:p>
          <a:p>
            <a:pPr marL="230188" indent="-230188" eaLnBrk="1" hangingPunct="1">
              <a:lnSpc>
                <a:spcPct val="90000"/>
              </a:lnSpc>
            </a:pPr>
            <a:endParaRPr lang="en-US" sz="1000" b="1" smtClean="0">
              <a:solidFill>
                <a:srgbClr val="FF0000"/>
              </a:solidFill>
            </a:endParaRPr>
          </a:p>
          <a:p>
            <a:pPr marL="230188" indent="-230188" eaLnBrk="1" hangingPunct="1">
              <a:lnSpc>
                <a:spcPct val="90000"/>
              </a:lnSpc>
            </a:pPr>
            <a:endParaRPr lang="en-US" sz="1000" b="1"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smtClean="0">
                <a:latin typeface="Tahoma" pitchFamily="34" charset="0"/>
                <a:cs typeface="Tahoma" pitchFamily="34" charset="0"/>
              </a:rPr>
              <a:t>(Read Slide)</a:t>
            </a:r>
          </a:p>
          <a:p>
            <a:r>
              <a:rPr lang="en-US" b="1" smtClean="0">
                <a:latin typeface="Tahoma" pitchFamily="34" charset="0"/>
                <a:cs typeface="Tahoma" pitchFamily="34" charset="0"/>
              </a:rPr>
              <a:t>We know that research tell us that looking up words in a dictionary is the least effective vocabulary practice.  </a:t>
            </a:r>
          </a:p>
          <a:p>
            <a:r>
              <a:rPr lang="en-US" b="1" smtClean="0">
                <a:latin typeface="Tahoma" pitchFamily="34" charset="0"/>
                <a:cs typeface="Tahoma" pitchFamily="34" charset="0"/>
              </a:rPr>
              <a:t>Marzano’s second step to effective vocabulary instruction offers an alternative to this ineffective practice.</a:t>
            </a:r>
          </a:p>
          <a:p>
            <a:r>
              <a:rPr lang="en-US" b="1" smtClean="0">
                <a:latin typeface="Tahoma" pitchFamily="34" charset="0"/>
                <a:cs typeface="Tahoma" pitchFamily="34" charset="0"/>
              </a:rPr>
              <a:t>It is </a:t>
            </a:r>
            <a:r>
              <a:rPr lang="en-US" b="1" u="sng" smtClean="0">
                <a:latin typeface="Tahoma" pitchFamily="34" charset="0"/>
                <a:cs typeface="Tahoma" pitchFamily="34" charset="0"/>
              </a:rPr>
              <a:t>much</a:t>
            </a:r>
            <a:r>
              <a:rPr lang="en-US" b="1" smtClean="0">
                <a:latin typeface="Tahoma" pitchFamily="34" charset="0"/>
                <a:cs typeface="Tahoma" pitchFamily="34" charset="0"/>
              </a:rPr>
              <a:t> more effective to have students state or restate the explanation of a new term in their own words and to interact with the word in a meaningful way. </a:t>
            </a:r>
          </a:p>
          <a:p>
            <a:r>
              <a:rPr lang="en-US" b="1" smtClean="0">
                <a:latin typeface="Tahoma" pitchFamily="34" charset="0"/>
                <a:cs typeface="Tahoma" pitchFamily="34" charset="0"/>
              </a:rPr>
              <a:t>It is often necessary to remind learners not to copy from the dictionary or another text, but use their own words to explain or define a new term. Teachers also must monitor student responses carefully to determine if any confusion exists.</a:t>
            </a:r>
          </a:p>
          <a:p>
            <a:r>
              <a:rPr lang="en-US" b="1" smtClean="0">
                <a:latin typeface="Tahoma" pitchFamily="34" charset="0"/>
                <a:cs typeface="Tahoma" pitchFamily="34" charset="0"/>
              </a:rPr>
              <a:t>Then, provide more descriptions, explanations, or examples, if necessary.</a:t>
            </a:r>
          </a:p>
        </p:txBody>
      </p:sp>
      <p:sp>
        <p:nvSpPr>
          <p:cNvPr id="67588" name="Slide Number Placeholder 3"/>
          <p:cNvSpPr>
            <a:spLocks noGrp="1"/>
          </p:cNvSpPr>
          <p:nvPr>
            <p:ph type="sldNum" sz="quarter" idx="5"/>
          </p:nvPr>
        </p:nvSpPr>
        <p:spPr/>
        <p:txBody>
          <a:bodyPr/>
          <a:lstStyle/>
          <a:p>
            <a:pPr>
              <a:defRPr/>
            </a:pPr>
            <a:fld id="{4F7286D7-FAA0-486C-BEB5-CE9640B9D001}" type="slidenum">
              <a:rPr lang="en-US" smtClean="0"/>
              <a:pPr>
                <a:defRPr/>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smtClean="0">
                <a:latin typeface="Tahoma" pitchFamily="34" charset="0"/>
              </a:rPr>
              <a:t>(Read Slide)</a:t>
            </a:r>
          </a:p>
          <a:p>
            <a:r>
              <a:rPr lang="en-US" b="1" smtClean="0">
                <a:latin typeface="Tahoma" pitchFamily="34" charset="0"/>
              </a:rPr>
              <a:t>Marzano’s third step to effective vocabulary instruction is having students create nonlinguistic representations of the term.  </a:t>
            </a:r>
          </a:p>
          <a:p>
            <a:r>
              <a:rPr lang="en-US" b="1" smtClean="0">
                <a:latin typeface="Tahoma" pitchFamily="34" charset="0"/>
              </a:rPr>
              <a:t>For optimal results, students need to represent knowledge of words in linguistic (with words) </a:t>
            </a:r>
            <a:r>
              <a:rPr lang="en-US" b="1" i="1" smtClean="0">
                <a:latin typeface="Tahoma" pitchFamily="34" charset="0"/>
              </a:rPr>
              <a:t>and</a:t>
            </a:r>
            <a:r>
              <a:rPr lang="en-US" b="1" smtClean="0">
                <a:latin typeface="Tahoma" pitchFamily="34" charset="0"/>
              </a:rPr>
              <a:t> nonlinguistic (without words) ways</a:t>
            </a:r>
            <a:r>
              <a:rPr lang="en-US" smtClean="0">
                <a:latin typeface="Tahoma" pitchFamily="34" charset="0"/>
              </a:rPr>
              <a:t>.  </a:t>
            </a:r>
          </a:p>
          <a:p>
            <a:r>
              <a:rPr lang="en-US" b="1" smtClean="0">
                <a:latin typeface="Tahoma" pitchFamily="34" charset="0"/>
              </a:rPr>
              <a:t>At times, having students create nonlinguistic representations of a term is very powerful. Creating graphic representations; drawing pictures, symbols, or pictographs; generating mental images; making physical models; and engaging in kinesthetic activities are all examples of nonlinguistic representations.</a:t>
            </a:r>
            <a:r>
              <a:rPr lang="en-US" smtClean="0">
                <a:solidFill>
                  <a:srgbClr val="FF0000"/>
                </a:solidFill>
              </a:rPr>
              <a:t> </a:t>
            </a:r>
          </a:p>
          <a:p>
            <a:r>
              <a:rPr lang="en-US" b="1" smtClean="0">
                <a:latin typeface="Tahoma" pitchFamily="34" charset="0"/>
                <a:cs typeface="Tahoma" pitchFamily="34" charset="0"/>
              </a:rPr>
              <a:t>It is great for students to share examples of their drawings. This can really broaden or clarify word meanings. It is also a good practice to allow students to work in teams to help those who struggle or claim that they cannot draw very well.</a:t>
            </a:r>
          </a:p>
        </p:txBody>
      </p:sp>
      <p:sp>
        <p:nvSpPr>
          <p:cNvPr id="68612" name="Slide Number Placeholder 3"/>
          <p:cNvSpPr>
            <a:spLocks noGrp="1"/>
          </p:cNvSpPr>
          <p:nvPr>
            <p:ph type="sldNum" sz="quarter" idx="5"/>
          </p:nvPr>
        </p:nvSpPr>
        <p:spPr/>
        <p:txBody>
          <a:bodyPr/>
          <a:lstStyle/>
          <a:p>
            <a:pPr>
              <a:defRPr/>
            </a:pPr>
            <a:fld id="{3BD42A78-FD4A-4217-BBFA-976BD5273CD2}" type="slidenum">
              <a:rPr lang="en-US" smtClean="0"/>
              <a:pPr>
                <a:defRPr/>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068F0BC8-7542-4BE5-A8D0-6B34C1A5E42F}" type="slidenum">
              <a:rPr lang="en-US" smtClean="0"/>
              <a:pPr>
                <a:defRPr/>
              </a:pPr>
              <a:t>28</a:t>
            </a:fld>
            <a:endParaRPr lang="en-US" smtClean="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xfrm>
            <a:off x="914400" y="4416425"/>
            <a:ext cx="5029200" cy="4183063"/>
          </a:xfrm>
          <a:noFill/>
        </p:spPr>
        <p:txBody>
          <a:bodyPr wrap="square" numCol="1" anchor="t" anchorCtr="0" compatLnSpc="1">
            <a:prstTxWarp prst="textNoShape">
              <a:avLst/>
            </a:prstTxWarp>
          </a:bodyPr>
          <a:lstStyle/>
          <a:p>
            <a:pPr eaLnBrk="1" hangingPunct="1"/>
            <a:r>
              <a:rPr lang="en-US" b="1" smtClean="0"/>
              <a:t>The fourth Marzano step to effective vocabulary instruction is to have students periodically do activities that help them add to their knowledge of the terms.</a:t>
            </a:r>
          </a:p>
          <a:p>
            <a:pPr eaLnBrk="1" hangingPunct="1"/>
            <a:endParaRPr lang="en-US" i="1" smtClean="0"/>
          </a:p>
          <a:p>
            <a:pPr eaLnBrk="1" hangingPunct="1"/>
            <a:r>
              <a:rPr lang="en-US" b="1" smtClean="0"/>
              <a:t>Many of the teaching tools for vocabulary that we have included in the KCL model address comparing terms, classifying terms, and generating metaphors or analogies. Word sorts are another activity you can use with students to actively engage them with content-related words.  </a:t>
            </a:r>
          </a:p>
          <a:p>
            <a:pPr eaLnBrk="1" hangingPunct="1"/>
            <a:endParaRPr lang="en-US" b="1" smtClean="0"/>
          </a:p>
          <a:p>
            <a:pPr eaLnBrk="1" hangingPunct="1"/>
            <a:r>
              <a:rPr lang="en-US" b="1" smtClean="0"/>
              <a:t>Remember that it is often very powerful to have students revise their initial description or nonlinguistic representations of a term or concept as their knowledge deepens throughout a unit of study.    This can be done through the revision of graphic organizers or vocabulary journal entries.</a:t>
            </a:r>
          </a:p>
          <a:p>
            <a:pPr eaLnBrk="1" hangingPunct="1"/>
            <a:endParaRPr lang="en-US" i="1" smtClean="0"/>
          </a:p>
          <a:p>
            <a:pPr eaLnBrk="1" hangingPunct="1"/>
            <a:endParaRPr lang="en-US" b="1" smtClean="0"/>
          </a:p>
          <a:p>
            <a:pPr eaLnBrk="1" hangingPunct="1"/>
            <a:endParaRPr lang="en-US" b="1"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p>
            <a:pPr>
              <a:defRPr/>
            </a:pPr>
            <a:fld id="{85EEFBEF-8102-4CB7-8785-894A66D71E72}" type="slidenum">
              <a:rPr lang="en-US" smtClean="0"/>
              <a:pPr>
                <a:defRPr/>
              </a:pPr>
              <a:t>29</a:t>
            </a:fld>
            <a:endParaRPr lang="en-US" smtClean="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b="1" smtClean="0"/>
              <a:t>The fifth Marzano step to effective vocabulary instruction is to periodically ask students to discuss terms with one another.  Discussion could occur in a variety of ways (e.g., large group, small group, partners).  </a:t>
            </a:r>
          </a:p>
          <a:p>
            <a:pPr eaLnBrk="1" hangingPunct="1"/>
            <a:endParaRPr lang="en-US" b="1" smtClean="0"/>
          </a:p>
          <a:p>
            <a:pPr eaLnBrk="1" hangingPunct="1"/>
            <a:r>
              <a:rPr lang="en-US" b="1" smtClean="0"/>
              <a:t>Discussion of terms helps deepen a student’s understanding of a term as they learn from one another’s experiences and perspectives.  This should occur as a regular part of instruction.  Meaningful conversations can occur when the teacher or student poses a question to stimulate discussion or when questions or issues about terms are raised.</a:t>
            </a:r>
          </a:p>
          <a:p>
            <a:pPr eaLnBrk="1" hangingPunct="1"/>
            <a:endParaRPr lang="en-US" b="1" smtClean="0"/>
          </a:p>
          <a:p>
            <a:pPr eaLnBrk="1" hangingPunct="1"/>
            <a:r>
              <a:rPr lang="en-US" b="1" smtClean="0"/>
              <a:t>Facilitating meaningful discussion will be the focus of an upcoming module this week. </a:t>
            </a:r>
          </a:p>
          <a:p>
            <a:pPr eaLnBrk="1" hangingPunct="1"/>
            <a:endParaRPr lang="en-US" b="1" smtClean="0"/>
          </a:p>
          <a:p>
            <a:pPr eaLnBrk="1" hangingPunct="1"/>
            <a:endParaRPr lang="en-US" b="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4A0C87A2-959B-4139-933C-888CF3490EAD}" type="slidenum">
              <a:rPr lang="en-US" smtClean="0"/>
              <a:pPr>
                <a:defRPr/>
              </a:pPr>
              <a:t>3</a:t>
            </a:fld>
            <a:endParaRPr lang="en-US" smtClean="0"/>
          </a:p>
        </p:txBody>
      </p:sp>
      <p:sp>
        <p:nvSpPr>
          <p:cNvPr id="419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19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b="1" smtClean="0">
                <a:latin typeface="Tahoma" pitchFamily="34" charset="0"/>
                <a:cs typeface="Tahoma" pitchFamily="34" charset="0"/>
              </a:rPr>
              <a:t>The learning targets for this afternoon are…(</a:t>
            </a:r>
            <a:r>
              <a:rPr lang="en-US" i="1" smtClean="0">
                <a:latin typeface="Tahoma" pitchFamily="34" charset="0"/>
                <a:cs typeface="Tahoma" pitchFamily="34" charset="0"/>
              </a:rPr>
              <a:t>read the slide</a:t>
            </a:r>
            <a:r>
              <a:rPr lang="en-US" b="1" smtClean="0">
                <a:latin typeface="Tahoma" pitchFamily="34" charset="0"/>
                <a:cs typeface="Tahoma" pitchFamily="34" charset="0"/>
              </a:rPr>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1C3693D2-37E2-4476-8739-6BF2F183F41E}" type="slidenum">
              <a:rPr lang="en-US" smtClean="0"/>
              <a:pPr>
                <a:defRPr/>
              </a:pPr>
              <a:t>30</a:t>
            </a:fld>
            <a:endParaRPr lang="en-US" smtClean="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xfrm>
            <a:off x="304800" y="4183063"/>
            <a:ext cx="6248400" cy="4879975"/>
          </a:xfrm>
          <a:noFill/>
        </p:spPr>
        <p:txBody>
          <a:bodyPr wrap="square" numCol="1" anchor="t" anchorCtr="0" compatLnSpc="1">
            <a:prstTxWarp prst="textNoShape">
              <a:avLst/>
            </a:prstTxWarp>
          </a:bodyPr>
          <a:lstStyle/>
          <a:p>
            <a:pPr eaLnBrk="1" hangingPunct="1"/>
            <a:r>
              <a:rPr lang="en-US" b="1" smtClean="0"/>
              <a:t>The sixth Marzano step to effective vocabulary instruction is to periodically engage students in games that allow them to play (or have fun) with the terms. Examples of games might include Password, Memory, or Most Important Word.  </a:t>
            </a:r>
            <a:r>
              <a:rPr lang="en-US" i="1" smtClean="0"/>
              <a:t>Source:  </a:t>
            </a:r>
            <a:r>
              <a:rPr lang="en-US" i="1" u="sng" smtClean="0"/>
              <a:t>Building Academic Vocabulary Teacher’s Manual</a:t>
            </a:r>
            <a:r>
              <a:rPr lang="en-US" i="1" smtClean="0"/>
              <a:t> by Robert J. Marzano and Debra J. Pickering</a:t>
            </a:r>
          </a:p>
          <a:p>
            <a:pPr eaLnBrk="1" hangingPunct="1"/>
            <a:endParaRPr lang="en-US" i="1" smtClean="0"/>
          </a:p>
          <a:p>
            <a:pPr eaLnBrk="1" hangingPunct="1"/>
            <a:r>
              <a:rPr lang="en-US" sz="1000" b="1" i="1" smtClean="0"/>
              <a:t>Password: This game is based on the television game show. Hand teams a set of index cards that have one vocabulary word written on each card. Player #1 looks at the first word and begins saying words associated with this vocabulary word. The goal is for the other player to guess the word. </a:t>
            </a:r>
          </a:p>
          <a:p>
            <a:pPr eaLnBrk="1" hangingPunct="1"/>
            <a:endParaRPr lang="en-US" sz="1000" b="1" i="1" smtClean="0"/>
          </a:p>
          <a:p>
            <a:pPr eaLnBrk="1" hangingPunct="1"/>
            <a:r>
              <a:rPr lang="en-US" sz="1000" b="1" i="1" smtClean="0"/>
              <a:t>Memory: Some cards  have individual vocabulary terms on them and others have their definitions. Cards are placed face down. Students turn cards over and match words to definitions. To maximize effectiveness, provide students with a sheet listing all the vocabulary words and their definitions.</a:t>
            </a:r>
          </a:p>
          <a:p>
            <a:pPr eaLnBrk="1" hangingPunct="1"/>
            <a:endParaRPr lang="en-US" sz="1000" b="1" i="1" smtClean="0"/>
          </a:p>
          <a:p>
            <a:pPr eaLnBrk="1" hangingPunct="1"/>
            <a:r>
              <a:rPr lang="en-US" sz="1000" b="1" i="1" smtClean="0"/>
              <a:t>Most Important Word: After having students read a portion of text, ask them to choose the three most important words and describe why they chose the words, using examples from the text to support their answer.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The 6 Steps of Effective Vocabulary instruction along with the principles of CODE can yield amazing results for student word acquisition.</a:t>
            </a:r>
          </a:p>
          <a:p>
            <a:r>
              <a:rPr lang="en-US" b="1" smtClean="0"/>
              <a:t>Let’s revisit the principles of CODE now.</a:t>
            </a:r>
          </a:p>
          <a:p>
            <a:endParaRPr lang="en-US" b="1" smtClean="0"/>
          </a:p>
          <a:p>
            <a:r>
              <a:rPr lang="en-US" smtClean="0"/>
              <a:t>After everyone is finished, review CODE with notes.</a:t>
            </a:r>
          </a:p>
        </p:txBody>
      </p:sp>
      <p:sp>
        <p:nvSpPr>
          <p:cNvPr id="72708" name="Slide Number Placeholder 3"/>
          <p:cNvSpPr>
            <a:spLocks noGrp="1"/>
          </p:cNvSpPr>
          <p:nvPr>
            <p:ph type="sldNum" sz="quarter" idx="5"/>
          </p:nvPr>
        </p:nvSpPr>
        <p:spPr/>
        <p:txBody>
          <a:bodyPr/>
          <a:lstStyle/>
          <a:p>
            <a:pPr>
              <a:defRPr/>
            </a:pPr>
            <a:fld id="{6683A899-EBFD-4D6D-8395-680B9301B759}" type="slidenum">
              <a:rPr lang="en-US" smtClean="0"/>
              <a:pPr>
                <a:defRPr/>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Making Connections: How do the Marzano steps connect to the CODE Vocabulary Principles? Using your notes, identify the CODE principle that best connects to each of Marzano’s six steps in vocabulary instruction. Be ready to explain your answer.</a:t>
            </a:r>
          </a:p>
          <a:p>
            <a:endParaRPr lang="en-US" smtClean="0"/>
          </a:p>
          <a:p>
            <a:r>
              <a:rPr lang="en-US" i="1" smtClean="0"/>
              <a:t>Discuss as a group the connections the interventionists see between the two. </a:t>
            </a:r>
          </a:p>
        </p:txBody>
      </p:sp>
      <p:sp>
        <p:nvSpPr>
          <p:cNvPr id="73732" name="Slide Number Placeholder 3"/>
          <p:cNvSpPr>
            <a:spLocks noGrp="1"/>
          </p:cNvSpPr>
          <p:nvPr>
            <p:ph type="sldNum" sz="quarter" idx="5"/>
          </p:nvPr>
        </p:nvSpPr>
        <p:spPr/>
        <p:txBody>
          <a:bodyPr/>
          <a:lstStyle/>
          <a:p>
            <a:pPr>
              <a:defRPr/>
            </a:pPr>
            <a:fld id="{C0600480-E108-40BB-AD69-0C4BB3A49006}" type="slidenum">
              <a:rPr lang="en-US" smtClean="0"/>
              <a:pPr>
                <a:defRPr/>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Now that we have explored vocabulary instruction in some depth, let’s revisit the statements from the anticipation guide and your early impressions. </a:t>
            </a:r>
          </a:p>
          <a:p>
            <a:r>
              <a:rPr lang="en-US" b="1" smtClean="0"/>
              <a:t>Take a moment or two to reflect on your first impressions. Do you still feel the way that you did before the session?</a:t>
            </a:r>
          </a:p>
          <a:p>
            <a:r>
              <a:rPr lang="en-US" b="1" smtClean="0"/>
              <a:t>As you look back over the statements, write in the “explanation” sections how your thinking changed/did not change as a result of your learning</a:t>
            </a:r>
            <a:r>
              <a:rPr lang="en-US" smtClean="0"/>
              <a:t>. </a:t>
            </a:r>
          </a:p>
        </p:txBody>
      </p:sp>
      <p:sp>
        <p:nvSpPr>
          <p:cNvPr id="74756" name="Slide Number Placeholder 3"/>
          <p:cNvSpPr>
            <a:spLocks noGrp="1"/>
          </p:cNvSpPr>
          <p:nvPr>
            <p:ph type="sldNum" sz="quarter" idx="5"/>
          </p:nvPr>
        </p:nvSpPr>
        <p:spPr/>
        <p:txBody>
          <a:bodyPr/>
          <a:lstStyle/>
          <a:p>
            <a:pPr>
              <a:defRPr/>
            </a:pPr>
            <a:fld id="{2B532A41-967B-432F-B7D1-3B2B2356F80C}" type="slidenum">
              <a:rPr lang="en-US" smtClean="0"/>
              <a:pPr>
                <a:defRPr/>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p>
            <a:pPr>
              <a:defRPr/>
            </a:pPr>
            <a:fld id="{26692815-BFC0-481C-8CBD-AD006EAD64C7}" type="slidenum">
              <a:rPr lang="en-US" smtClean="0"/>
              <a:pPr>
                <a:defRPr/>
              </a:pPr>
              <a:t>34</a:t>
            </a:fld>
            <a:endParaRPr lang="en-US" smtClean="0"/>
          </a:p>
        </p:txBody>
      </p:sp>
      <p:sp>
        <p:nvSpPr>
          <p:cNvPr id="7373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3732" name="Rectangle 3"/>
          <p:cNvSpPr>
            <a:spLocks noGrp="1" noChangeArrowheads="1"/>
          </p:cNvSpPr>
          <p:nvPr>
            <p:ph type="body" idx="1"/>
          </p:nvPr>
        </p:nvSpPr>
        <p:spPr bwMode="auto">
          <a:xfrm>
            <a:off x="914400" y="4416425"/>
            <a:ext cx="5029200" cy="4183063"/>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b="1" smtClean="0"/>
              <a:t>As we close this section, it is important to remember:</a:t>
            </a:r>
          </a:p>
          <a:p>
            <a:pPr eaLnBrk="1" hangingPunct="1"/>
            <a:endParaRPr lang="en-US" i="1" smtClean="0"/>
          </a:p>
          <a:p>
            <a:pPr eaLnBrk="1" hangingPunct="1"/>
            <a:r>
              <a:rPr lang="en-US" i="1" smtClean="0"/>
              <a:t>Read slide.</a:t>
            </a:r>
          </a:p>
          <a:p>
            <a:pPr eaLnBrk="1" hangingPunct="1"/>
            <a:endParaRPr lang="en-US" i="1" smtClean="0"/>
          </a:p>
          <a:p>
            <a:pPr eaLnBrk="1" hangingPunct="1"/>
            <a:r>
              <a:rPr lang="en-US" b="1" smtClean="0"/>
              <a:t>Reflect on the quote, the session and the learning targets in your journal.</a:t>
            </a:r>
          </a:p>
          <a:p>
            <a:pPr eaLnBrk="1" hangingPunct="1"/>
            <a:endParaRPr lang="en-US" b="1" smtClean="0"/>
          </a:p>
          <a:p>
            <a:pPr eaLnBrk="1" hangingPunct="1"/>
            <a:endParaRPr lang="en-US" i="1" smtClean="0"/>
          </a:p>
          <a:p>
            <a:pPr eaLnBrk="1" hangingPunct="1"/>
            <a:endParaRPr lang="en-US" i="1"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E9462E5-0374-493F-91FF-7EDF00F016B0}" type="slidenum">
              <a:rPr lang="en-US" smtClean="0"/>
              <a:pPr>
                <a:defRPr/>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As you watch the video think about the impact words make in your daily life. </a:t>
            </a:r>
          </a:p>
        </p:txBody>
      </p:sp>
      <p:sp>
        <p:nvSpPr>
          <p:cNvPr id="45060" name="Slide Number Placeholder 3"/>
          <p:cNvSpPr>
            <a:spLocks noGrp="1"/>
          </p:cNvSpPr>
          <p:nvPr>
            <p:ph type="sldNum" sz="quarter" idx="5"/>
          </p:nvPr>
        </p:nvSpPr>
        <p:spPr/>
        <p:txBody>
          <a:bodyPr/>
          <a:lstStyle/>
          <a:p>
            <a:pPr>
              <a:defRPr/>
            </a:pPr>
            <a:fld id="{768EF68E-CD47-4BCE-856A-2A7A8CCED312}" type="slidenum">
              <a:rPr lang="en-US" smtClean="0"/>
              <a:pPr>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Give time to read slide.</a:t>
            </a:r>
          </a:p>
          <a:p>
            <a:r>
              <a:rPr lang="en-US" smtClean="0"/>
              <a:t>Briefly discuss how vocabulary acquisition is important.</a:t>
            </a:r>
          </a:p>
        </p:txBody>
      </p:sp>
      <p:sp>
        <p:nvSpPr>
          <p:cNvPr id="46084" name="Slide Number Placeholder 3"/>
          <p:cNvSpPr>
            <a:spLocks noGrp="1"/>
          </p:cNvSpPr>
          <p:nvPr>
            <p:ph type="sldNum" sz="quarter" idx="5"/>
          </p:nvPr>
        </p:nvSpPr>
        <p:spPr/>
        <p:txBody>
          <a:bodyPr/>
          <a:lstStyle/>
          <a:p>
            <a:pPr>
              <a:defRPr/>
            </a:pPr>
            <a:fld id="{E799EE28-49FD-4324-AB45-D65E88EC93B7}" type="slidenum">
              <a:rPr lang="en-US" smtClean="0"/>
              <a:pPr>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Read the following statements. Place an X in the appropriate column according to whether you agree or disagree with the statement. Leave the explanation section blank for now. We will revisit this guide at the end of this session. </a:t>
            </a:r>
          </a:p>
        </p:txBody>
      </p:sp>
      <p:sp>
        <p:nvSpPr>
          <p:cNvPr id="47108" name="Slide Number Placeholder 3"/>
          <p:cNvSpPr>
            <a:spLocks noGrp="1"/>
          </p:cNvSpPr>
          <p:nvPr>
            <p:ph type="sldNum" sz="quarter" idx="5"/>
          </p:nvPr>
        </p:nvSpPr>
        <p:spPr/>
        <p:txBody>
          <a:bodyPr/>
          <a:lstStyle/>
          <a:p>
            <a:pPr>
              <a:defRPr/>
            </a:pPr>
            <a:fld id="{4E884232-415A-44F5-A006-763F92CC2B9B}" type="slidenum">
              <a:rPr lang="en-US" smtClean="0"/>
              <a:pPr>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smtClean="0"/>
              <a:t>Read the Slide</a:t>
            </a:r>
            <a:endParaRPr lang="en-US" b="1" i="1" smtClean="0"/>
          </a:p>
          <a:p>
            <a:endParaRPr lang="en-US" b="1" i="1" smtClean="0"/>
          </a:p>
          <a:p>
            <a:r>
              <a:rPr lang="en-US" b="1" smtClean="0"/>
              <a:t>According to research, the development of vocabulary  is significantly impacted before a child enters school. The words that a child has both heard and spoken make up the base of their comprehension when they begin to read.  If a child has been limited in any way in their oral language process, reading instruction can be hampered.  </a:t>
            </a:r>
          </a:p>
          <a:p>
            <a:endParaRPr lang="en-US" b="1" smtClean="0"/>
          </a:p>
          <a:p>
            <a:r>
              <a:rPr lang="en-US" b="1" smtClean="0"/>
              <a:t>Many factors can negatively affect a child’s oral language exposure: poverty, hearing or learning disabilities, attention deficits, relatively low educational attainment of the child’s parents, and living in a family where English is not the primary language.</a:t>
            </a:r>
          </a:p>
          <a:p>
            <a:endParaRPr lang="en-US" b="1" smtClean="0"/>
          </a:p>
          <a:p>
            <a:r>
              <a:rPr lang="en-US" b="1" smtClean="0"/>
              <a:t>When considering vocabulary acquisition through incidental means, let’s review the findings of a study conducted by Betty Hart and Todd Risley.  The team wondered why, despite best efforts in preschool programs, children from low-income homes remained well behind their more economically advantaged peers.  The next few slides are a summary of their findings. </a:t>
            </a:r>
            <a:endParaRPr lang="en-US" b="1" i="1" smtClean="0">
              <a:solidFill>
                <a:srgbClr val="FF0000"/>
              </a:solidFill>
            </a:endParaRPr>
          </a:p>
          <a:p>
            <a:r>
              <a:rPr lang="en-US" sz="800" i="1" smtClean="0"/>
              <a:t>Hart, Betty &amp; Risley, Todd R.  </a:t>
            </a:r>
            <a:r>
              <a:rPr lang="en-US" sz="800" i="1" u="sng" smtClean="0"/>
              <a:t>Meaningful Differences in the Everyday Experience of Young American Children.</a:t>
            </a:r>
            <a:r>
              <a:rPr lang="en-US" sz="800" smtClean="0"/>
              <a:t> </a:t>
            </a:r>
            <a:endParaRPr lang="en-US" sz="800" i="1" smtClean="0"/>
          </a:p>
          <a:p>
            <a:endParaRPr lang="en-US" b="1" smtClean="0"/>
          </a:p>
          <a:p>
            <a:r>
              <a:rPr lang="en-US" b="1" smtClean="0"/>
              <a:t> </a:t>
            </a:r>
            <a:endParaRPr lang="en-US" b="1" i="1" smtClean="0"/>
          </a:p>
        </p:txBody>
      </p:sp>
      <p:sp>
        <p:nvSpPr>
          <p:cNvPr id="48132" name="Slide Number Placeholder 3"/>
          <p:cNvSpPr>
            <a:spLocks noGrp="1"/>
          </p:cNvSpPr>
          <p:nvPr>
            <p:ph type="sldNum" sz="quarter" idx="5"/>
          </p:nvPr>
        </p:nvSpPr>
        <p:spPr/>
        <p:txBody>
          <a:bodyPr/>
          <a:lstStyle/>
          <a:p>
            <a:pPr>
              <a:defRPr/>
            </a:pPr>
            <a:fld id="{963D8952-40F3-4AD9-B816-BA4ED0ACC0F4}" type="slidenum">
              <a:rPr lang="en-US" smtClean="0"/>
              <a:pPr>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1" smtClean="0"/>
          </a:p>
          <a:p>
            <a:r>
              <a:rPr lang="en-US" i="1" smtClean="0"/>
              <a:t>(Review the Slide with participants)</a:t>
            </a:r>
          </a:p>
          <a:p>
            <a:r>
              <a:rPr lang="en-US" b="1" smtClean="0"/>
              <a:t>Words Heard Per Hour: Families Receiving Welfare: 616; Working Class Families:1,251; Professional Families: 2,153</a:t>
            </a:r>
          </a:p>
          <a:p>
            <a:endParaRPr lang="en-US" b="1" smtClean="0"/>
          </a:p>
          <a:p>
            <a:r>
              <a:rPr lang="en-US" b="1" smtClean="0"/>
              <a:t>Hart, Betty &amp; Risley, Todd R.  </a:t>
            </a:r>
            <a:r>
              <a:rPr lang="en-US" b="1" u="sng" smtClean="0"/>
              <a:t>Meaningful Differences in the Everyday Experience of Young American Children</a:t>
            </a:r>
            <a:r>
              <a:rPr lang="en-US" b="1" i="1" u="sng" smtClean="0"/>
              <a:t>.</a:t>
            </a:r>
            <a:r>
              <a:rPr lang="en-US" smtClean="0"/>
              <a:t> </a:t>
            </a:r>
            <a:endParaRPr lang="en-US" b="1" i="1" smtClean="0"/>
          </a:p>
          <a:p>
            <a:endParaRPr lang="en-US" b="1" i="1" smtClean="0"/>
          </a:p>
        </p:txBody>
      </p:sp>
      <p:sp>
        <p:nvSpPr>
          <p:cNvPr id="49156" name="Slide Number Placeholder 3"/>
          <p:cNvSpPr>
            <a:spLocks noGrp="1"/>
          </p:cNvSpPr>
          <p:nvPr>
            <p:ph type="sldNum" sz="quarter" idx="5"/>
          </p:nvPr>
        </p:nvSpPr>
        <p:spPr/>
        <p:txBody>
          <a:bodyPr/>
          <a:lstStyle/>
          <a:p>
            <a:pPr>
              <a:defRPr/>
            </a:pPr>
            <a:fld id="{4AD05DA1-431C-4D39-A34F-FD64722FCD00}" type="slidenum">
              <a:rPr lang="en-US" smtClean="0"/>
              <a:pPr>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This chart represents the same families but is based on Words Heard in a 100-hour week. For Families Receiving Welfare: 62,000; Working Class Families: 125,000; and Professional families: 215,000.</a:t>
            </a:r>
          </a:p>
        </p:txBody>
      </p:sp>
      <p:sp>
        <p:nvSpPr>
          <p:cNvPr id="50180" name="Slide Number Placeholder 3"/>
          <p:cNvSpPr>
            <a:spLocks noGrp="1"/>
          </p:cNvSpPr>
          <p:nvPr>
            <p:ph type="sldNum" sz="quarter" idx="5"/>
          </p:nvPr>
        </p:nvSpPr>
        <p:spPr/>
        <p:txBody>
          <a:bodyPr/>
          <a:lstStyle/>
          <a:p>
            <a:pPr>
              <a:defRPr/>
            </a:pPr>
            <a:fld id="{4908B20B-3939-4739-8F6D-D3FF1A58440F}" type="slidenum">
              <a:rPr lang="en-US" smtClean="0"/>
              <a:pPr>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2BFB8931-8DF2-496A-9A56-70F14756F6D6}" type="datetimeFigureOut">
              <a:rPr lang="en-US"/>
              <a:pPr>
                <a:defRPr/>
              </a:pPr>
              <a:t>12/14/2015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30E6191-F64D-4E5D-9642-731F6A0B737B}" type="slidenum">
              <a:rPr lang="en-US"/>
              <a:pPr>
                <a:defRPr/>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05B9B74-E37D-4525-8F17-1758F4712B74}" type="datetimeFigureOut">
              <a:rPr lang="en-US"/>
              <a:pPr>
                <a:defRPr/>
              </a:pPr>
              <a:t>12/14/2015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1EFB8AB-7D1D-42D2-83F7-D303E67B26AA}" type="slidenum">
              <a:rPr lang="en-US"/>
              <a:pPr>
                <a:defRPr/>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C96B664-5EA3-410D-8434-41D97BF13A86}" type="datetimeFigureOut">
              <a:rPr lang="en-US"/>
              <a:pPr>
                <a:defRPr/>
              </a:pPr>
              <a:t>12/14/2015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B1569F5-574C-4D68-AC82-2D10359F3B20}" type="slidenum">
              <a:rPr lang="en-US"/>
              <a:pPr>
                <a:defRPr/>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A44C966-80A4-4F4C-AC6D-7A4F371E2536}" type="datetimeFigureOut">
              <a:rPr lang="en-US"/>
              <a:pPr>
                <a:defRPr/>
              </a:pPr>
              <a:t>12/14/2015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BAC8445-ADB9-420E-9560-4D55AE2BD695}" type="slidenum">
              <a:rPr lang="en-US"/>
              <a:pPr>
                <a:defRPr/>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CCEA0BA-8749-4D70-B6C2-9CF9070C3735}" type="datetimeFigureOut">
              <a:rPr lang="en-US"/>
              <a:pPr>
                <a:defRPr/>
              </a:pPr>
              <a:t>12/14/2015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77667A-E9B4-41F4-9F47-B9DB2F6F952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9933499-76E1-499A-B392-8F3143DA4C45}" type="datetimeFigureOut">
              <a:rPr lang="en-US"/>
              <a:pPr>
                <a:defRPr/>
              </a:pPr>
              <a:t>12/14/2015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48FBD22-1DCE-4422-99D4-AF1ED5AE7188}" type="slidenum">
              <a:rPr lang="en-US"/>
              <a:pPr>
                <a:defRPr/>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C1F8D7E7-A1D1-4760-8A53-9F718A357C8C}" type="datetimeFigureOut">
              <a:rPr lang="en-US"/>
              <a:pPr>
                <a:defRPr/>
              </a:pPr>
              <a:t>12/14/2015</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5061D522-7AE9-43F0-B314-FDF0FE739A25}" type="slidenum">
              <a:rPr lang="en-US"/>
              <a:pPr>
                <a:defRPr/>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976A5FF-A208-4BD2-AF34-429917E094FE}" type="datetimeFigureOut">
              <a:rPr lang="en-US"/>
              <a:pPr>
                <a:defRPr/>
              </a:pPr>
              <a:t>12/14/2015</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546544AD-10B8-4BC2-AB18-28448E1CFB4D}" type="slidenum">
              <a:rPr lang="en-US"/>
              <a:pPr>
                <a:defRPr/>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5A97F4ED-A566-4258-8460-C9C3468382A3}" type="datetimeFigureOut">
              <a:rPr lang="en-US"/>
              <a:pPr>
                <a:defRPr/>
              </a:pPr>
              <a:t>12/14/2015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5173C7EB-97DB-4170-8D56-EAAE67B53C46}" type="slidenum">
              <a:rPr lang="en-US"/>
              <a:pPr>
                <a:defRPr/>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8E456CA-467B-4841-9BF0-64E2B6AD2926}" type="datetimeFigureOut">
              <a:rPr lang="en-US"/>
              <a:pPr>
                <a:defRPr/>
              </a:pPr>
              <a:t>12/14/2015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DC004CB-877D-4769-8DB5-2AD2155DE393}" type="slidenum">
              <a:rPr lang="en-US"/>
              <a:pPr>
                <a:defRPr/>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436D9C89-3DF1-4010-AEEA-B90859248F38}" type="datetimeFigureOut">
              <a:rPr lang="en-US"/>
              <a:pPr>
                <a:defRPr/>
              </a:pPr>
              <a:t>12/14/2015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2ABC43E-95B1-44F5-9279-B42D527D1A60}" type="slidenum">
              <a:rPr lang="en-US"/>
              <a:pPr>
                <a:defRPr/>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614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defRPr>
            </a:lvl1pPr>
          </a:lstStyle>
          <a:p>
            <a:pPr>
              <a:defRPr/>
            </a:pPr>
            <a:fld id="{D08E3A79-32B3-40FE-9B4F-5CE8DFA981DF}" type="datetimeFigureOut">
              <a:rPr lang="en-US"/>
              <a:pPr>
                <a:defRPr/>
              </a:pPr>
              <a:t>12/14/2015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defRPr>
            </a:lvl1pPr>
          </a:lstStyle>
          <a:p>
            <a:pPr>
              <a:defRPr/>
            </a:pPr>
            <a:fld id="{9A908FAD-28AF-4AD4-AE58-C26E4D8EB409}" type="slidenum">
              <a:rPr lang="en-US"/>
              <a:pPr>
                <a:defRPr/>
              </a:pPr>
              <a:t>‹#›</a:t>
            </a:fld>
            <a:endParaRPr lang="en-US"/>
          </a:p>
        </p:txBody>
      </p:sp>
      <p:pic>
        <p:nvPicPr>
          <p:cNvPr id="6151" name="Picture 6" descr="KCLM logo.jpg"/>
          <p:cNvPicPr>
            <a:picLocks noChangeAspect="1"/>
          </p:cNvPicPr>
          <p:nvPr userDrawn="1"/>
        </p:nvPicPr>
        <p:blipFill>
          <a:blip r:embed="rId13"/>
          <a:srcRect/>
          <a:stretch>
            <a:fillRect/>
          </a:stretch>
        </p:blipFill>
        <p:spPr bwMode="auto">
          <a:xfrm>
            <a:off x="0" y="6324600"/>
            <a:ext cx="838200" cy="533400"/>
          </a:xfrm>
          <a:prstGeom prst="rect">
            <a:avLst/>
          </a:prstGeom>
          <a:noFill/>
          <a:ln w="9525">
            <a:noFill/>
            <a:miter lim="800000"/>
            <a:headEnd/>
            <a:tailEnd/>
          </a:ln>
        </p:spPr>
      </p:pic>
      <p:pic>
        <p:nvPicPr>
          <p:cNvPr id="6152" name="Picture 7" descr="kde logo.jpg"/>
          <p:cNvPicPr>
            <a:picLocks noChangeAspect="1"/>
          </p:cNvPicPr>
          <p:nvPr userDrawn="1"/>
        </p:nvPicPr>
        <p:blipFill>
          <a:blip r:embed="rId14"/>
          <a:srcRect/>
          <a:stretch>
            <a:fillRect/>
          </a:stretch>
        </p:blipFill>
        <p:spPr bwMode="auto">
          <a:xfrm>
            <a:off x="8534400" y="6248400"/>
            <a:ext cx="609600" cy="609600"/>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787" r:id="rId1"/>
    <p:sldLayoutId id="2147483788" r:id="rId2"/>
    <p:sldLayoutId id="2147483797"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ransition spd="med">
    <p:fade thruBlk="1"/>
  </p:transition>
  <p:timing>
    <p:tnLst>
      <p:par>
        <p:cTn id="1" dur="indefinite" restart="never" nodeType="tmRoot"/>
      </p:par>
    </p:tnLst>
  </p:timing>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Microsoft_Office_Excel_97-2003_Worksheet3.xls"/></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Microsoft_Office_Excel_97-2003_Worksheet4.xls"/></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jc-schools.net/tutorials/vocab/strategies.html"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designedinstruction.com/learningleads/reading-vocabulary-text.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file:///C:\Documents%20and%20Settings\mosborne\My%20Documents\My%20Videos\helen%20keller.wmv" TargetMode="External"/><Relationship Id="rId6" Type="http://schemas.openxmlformats.org/officeDocument/2006/relationships/image" Target="../media/image10.jpeg"/><Relationship Id="rId5" Type="http://schemas.openxmlformats.org/officeDocument/2006/relationships/hyperlink" Target="helen%20keller.wmv"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026"/>
          <p:cNvSpPr>
            <a:spLocks noGrp="1" noChangeArrowheads="1"/>
          </p:cNvSpPr>
          <p:nvPr>
            <p:ph type="ctrTitle"/>
          </p:nvPr>
        </p:nvSpPr>
        <p:spPr>
          <a:xfrm>
            <a:off x="0" y="609600"/>
            <a:ext cx="6567268" cy="3886200"/>
          </a:xfrm>
        </p:spPr>
        <p:txBody>
          <a:bodyPr>
            <a:normAutofit fontScale="90000"/>
          </a:bodyPr>
          <a:lstStyle/>
          <a:p>
            <a:pPr eaLnBrk="1" fontAlgn="auto" hangingPunct="1">
              <a:spcAft>
                <a:spcPts val="0"/>
              </a:spcAft>
              <a:defRPr/>
            </a:pPr>
            <a:r>
              <a:rPr lang="en-US" sz="5400" dirty="0" smtClean="0">
                <a:solidFill>
                  <a:schemeClr val="bg2"/>
                </a:solidFill>
                <a:latin typeface="Bookman Old Style" pitchFamily="18" charset="0"/>
              </a:rPr>
              <a:t/>
            </a:r>
            <a:br>
              <a:rPr lang="en-US" sz="5400" dirty="0" smtClean="0">
                <a:solidFill>
                  <a:schemeClr val="bg2"/>
                </a:solidFill>
                <a:latin typeface="Bookman Old Style" pitchFamily="18" charset="0"/>
              </a:rPr>
            </a:br>
            <a:r>
              <a:rPr lang="en-US" sz="5400" dirty="0" smtClean="0">
                <a:solidFill>
                  <a:schemeClr val="bg2"/>
                </a:solidFill>
                <a:latin typeface="Bookman Old Style" pitchFamily="18" charset="0"/>
              </a:rPr>
              <a:t/>
            </a:r>
            <a:br>
              <a:rPr lang="en-US" sz="5400" dirty="0" smtClean="0">
                <a:solidFill>
                  <a:schemeClr val="bg2"/>
                </a:solidFill>
                <a:latin typeface="Bookman Old Style" pitchFamily="18" charset="0"/>
              </a:rPr>
            </a:br>
            <a:r>
              <a:rPr lang="en-US" sz="5400" dirty="0" smtClean="0">
                <a:solidFill>
                  <a:schemeClr val="bg2"/>
                </a:solidFill>
                <a:latin typeface="Bookman Old Style" pitchFamily="18" charset="0"/>
              </a:rPr>
              <a:t/>
            </a:r>
            <a:br>
              <a:rPr lang="en-US" sz="5400" dirty="0" smtClean="0">
                <a:solidFill>
                  <a:schemeClr val="bg2"/>
                </a:solidFill>
                <a:latin typeface="Bookman Old Style" pitchFamily="18" charset="0"/>
              </a:rPr>
            </a:br>
            <a:r>
              <a:rPr lang="en-US" sz="5400" dirty="0" smtClean="0">
                <a:solidFill>
                  <a:schemeClr val="bg2"/>
                </a:solidFill>
                <a:latin typeface="Bookman Old Style" pitchFamily="18" charset="0"/>
              </a:rPr>
              <a:t/>
            </a:r>
            <a:br>
              <a:rPr lang="en-US" sz="5400" dirty="0" smtClean="0">
                <a:solidFill>
                  <a:schemeClr val="bg2"/>
                </a:solidFill>
                <a:latin typeface="Bookman Old Style" pitchFamily="18" charset="0"/>
              </a:rPr>
            </a:br>
            <a:r>
              <a:rPr lang="en-US" sz="5400" dirty="0" smtClean="0">
                <a:solidFill>
                  <a:schemeClr val="bg2"/>
                </a:solidFill>
                <a:latin typeface="Bookman Old Style" pitchFamily="18" charset="0"/>
              </a:rPr>
              <a:t/>
            </a:r>
            <a:br>
              <a:rPr lang="en-US" sz="5400" dirty="0" smtClean="0">
                <a:solidFill>
                  <a:schemeClr val="bg2"/>
                </a:solidFill>
                <a:latin typeface="Bookman Old Style" pitchFamily="18" charset="0"/>
              </a:rPr>
            </a:br>
            <a:r>
              <a:rPr lang="en-US" sz="5400" dirty="0" smtClean="0">
                <a:solidFill>
                  <a:schemeClr val="bg2"/>
                </a:solidFill>
                <a:latin typeface="Bookman Old Style" pitchFamily="18" charset="0"/>
              </a:rPr>
              <a:t/>
            </a:r>
            <a:br>
              <a:rPr lang="en-US" sz="5400" dirty="0" smtClean="0">
                <a:solidFill>
                  <a:schemeClr val="bg2"/>
                </a:solidFill>
                <a:latin typeface="Bookman Old Style" pitchFamily="18" charset="0"/>
              </a:rPr>
            </a:br>
            <a:r>
              <a:rPr lang="en-US" sz="5400" dirty="0" smtClean="0">
                <a:solidFill>
                  <a:schemeClr val="bg2"/>
                </a:solidFill>
                <a:latin typeface="Bookman Old Style" pitchFamily="18" charset="0"/>
              </a:rPr>
              <a:t> </a:t>
            </a:r>
            <a:br>
              <a:rPr lang="en-US" sz="5400" dirty="0" smtClean="0">
                <a:solidFill>
                  <a:schemeClr val="bg2"/>
                </a:solidFill>
                <a:latin typeface="Bookman Old Style" pitchFamily="18" charset="0"/>
              </a:rPr>
            </a:br>
            <a:r>
              <a:rPr lang="en-US" sz="5400" dirty="0" smtClean="0">
                <a:solidFill>
                  <a:schemeClr val="bg2"/>
                </a:solidFill>
                <a:latin typeface="Bookman Old Style" pitchFamily="18" charset="0"/>
              </a:rPr>
              <a:t/>
            </a:r>
            <a:br>
              <a:rPr lang="en-US" sz="5400" dirty="0" smtClean="0">
                <a:solidFill>
                  <a:schemeClr val="bg2"/>
                </a:solidFill>
                <a:latin typeface="Bookman Old Style" pitchFamily="18" charset="0"/>
              </a:rPr>
            </a:br>
            <a:r>
              <a:rPr lang="en-US" sz="5400" dirty="0" smtClean="0">
                <a:solidFill>
                  <a:schemeClr val="bg2"/>
                </a:solidFill>
                <a:latin typeface="Bookman Old Style" pitchFamily="18" charset="0"/>
              </a:rPr>
              <a:t>         </a:t>
            </a:r>
            <a:br>
              <a:rPr lang="en-US" sz="5400" dirty="0" smtClean="0">
                <a:solidFill>
                  <a:schemeClr val="bg2"/>
                </a:solidFill>
                <a:latin typeface="Bookman Old Style" pitchFamily="18" charset="0"/>
              </a:rPr>
            </a:br>
            <a:r>
              <a:rPr lang="en-US" sz="5400" dirty="0" smtClean="0">
                <a:solidFill>
                  <a:schemeClr val="bg2"/>
                </a:solidFill>
                <a:latin typeface="Bookman Old Style" pitchFamily="18" charset="0"/>
              </a:rPr>
              <a:t>      </a:t>
            </a:r>
            <a:r>
              <a:rPr lang="en-US" dirty="0" smtClean="0">
                <a:solidFill>
                  <a:schemeClr val="bg2"/>
                </a:solidFill>
                <a:latin typeface="Bookman Old Style" pitchFamily="18" charset="0"/>
              </a:rPr>
              <a:t/>
            </a:r>
            <a:br>
              <a:rPr lang="en-US" dirty="0" smtClean="0">
                <a:solidFill>
                  <a:schemeClr val="bg2"/>
                </a:solidFill>
                <a:latin typeface="Bookman Old Style" pitchFamily="18" charset="0"/>
              </a:rPr>
            </a:br>
            <a:endParaRPr lang="en-US" dirty="0" smtClean="0">
              <a:solidFill>
                <a:schemeClr val="bg2"/>
              </a:solidFill>
              <a:latin typeface="Bookman Old Style" pitchFamily="18" charset="0"/>
              <a:cs typeface="Tahoma" pitchFamily="34" charset="0"/>
            </a:endParaRPr>
          </a:p>
        </p:txBody>
      </p:sp>
      <p:sp>
        <p:nvSpPr>
          <p:cNvPr id="8195" name="Subtitle 8"/>
          <p:cNvSpPr>
            <a:spLocks noGrp="1"/>
          </p:cNvSpPr>
          <p:nvPr>
            <p:ph type="subTitle" idx="1"/>
          </p:nvPr>
        </p:nvSpPr>
        <p:spPr>
          <a:xfrm>
            <a:off x="0" y="1524000"/>
            <a:ext cx="6096000" cy="5334000"/>
          </a:xfrm>
        </p:spPr>
        <p:txBody>
          <a:bodyPr/>
          <a:lstStyle/>
          <a:p>
            <a:endParaRPr lang="en-US" sz="6000" b="1" smtClean="0">
              <a:solidFill>
                <a:schemeClr val="bg1"/>
              </a:solidFill>
              <a:latin typeface="Arial Rounded MT Bold" pitchFamily="34" charset="0"/>
            </a:endParaRPr>
          </a:p>
          <a:p>
            <a:r>
              <a:rPr lang="en-US" sz="6000" b="1" smtClean="0">
                <a:solidFill>
                  <a:schemeClr val="bg1"/>
                </a:solidFill>
                <a:latin typeface="Arial Rounded MT Bold" pitchFamily="34" charset="0"/>
              </a:rPr>
              <a:t>VOCABULARY </a:t>
            </a:r>
          </a:p>
          <a:p>
            <a:r>
              <a:rPr lang="en-US" sz="6000" b="1" smtClean="0">
                <a:solidFill>
                  <a:schemeClr val="bg1"/>
                </a:solidFill>
                <a:latin typeface="Arial Rounded MT Bold" pitchFamily="34" charset="0"/>
              </a:rPr>
              <a:t>INSTRUCTION</a:t>
            </a:r>
          </a:p>
        </p:txBody>
      </p:sp>
      <p:sp>
        <p:nvSpPr>
          <p:cNvPr id="11268"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F81E84D2-1174-40FD-BD45-7CDD361472E3}" type="slidenum">
              <a:rPr smtClean="0"/>
              <a:pPr>
                <a:defRPr/>
              </a:pPr>
              <a:t>1</a:t>
            </a:fld>
            <a:endParaRPr smtClean="0"/>
          </a:p>
        </p:txBody>
      </p:sp>
      <p:pic>
        <p:nvPicPr>
          <p:cNvPr id="8197" name="Picture 12" descr="studnts at desks.jpg"/>
          <p:cNvPicPr>
            <a:picLocks noChangeAspect="1"/>
          </p:cNvPicPr>
          <p:nvPr/>
        </p:nvPicPr>
        <p:blipFill>
          <a:blip r:embed="rId3"/>
          <a:srcRect/>
          <a:stretch>
            <a:fillRect/>
          </a:stretch>
        </p:blipFill>
        <p:spPr bwMode="auto">
          <a:xfrm>
            <a:off x="6172200" y="0"/>
            <a:ext cx="2971800" cy="2895600"/>
          </a:xfrm>
          <a:prstGeom prst="rect">
            <a:avLst/>
          </a:prstGeom>
          <a:noFill/>
          <a:ln w="9525">
            <a:noFill/>
            <a:miter lim="800000"/>
            <a:headEnd/>
            <a:tailEnd/>
          </a:ln>
        </p:spPr>
      </p:pic>
      <p:pic>
        <p:nvPicPr>
          <p:cNvPr id="8198" name="Picture 6" descr="words.jpg"/>
          <p:cNvPicPr>
            <a:picLocks noChangeAspect="1"/>
          </p:cNvPicPr>
          <p:nvPr/>
        </p:nvPicPr>
        <p:blipFill>
          <a:blip r:embed="rId4"/>
          <a:srcRect/>
          <a:stretch>
            <a:fillRect/>
          </a:stretch>
        </p:blipFill>
        <p:spPr bwMode="auto">
          <a:xfrm>
            <a:off x="6172200" y="4876800"/>
            <a:ext cx="2971800" cy="1981200"/>
          </a:xfrm>
          <a:prstGeom prst="rect">
            <a:avLst/>
          </a:prstGeom>
          <a:noFill/>
          <a:ln w="9525">
            <a:noFill/>
            <a:miter lim="800000"/>
            <a:headEnd/>
            <a:tailEnd/>
          </a:ln>
        </p:spPr>
      </p:pic>
      <p:pic>
        <p:nvPicPr>
          <p:cNvPr id="8199" name="Picture 7" descr="learn.jpg"/>
          <p:cNvPicPr>
            <a:picLocks noChangeAspect="1"/>
          </p:cNvPicPr>
          <p:nvPr/>
        </p:nvPicPr>
        <p:blipFill>
          <a:blip r:embed="rId5"/>
          <a:srcRect/>
          <a:stretch>
            <a:fillRect/>
          </a:stretch>
        </p:blipFill>
        <p:spPr bwMode="auto">
          <a:xfrm>
            <a:off x="6172200" y="2895600"/>
            <a:ext cx="2971800" cy="21336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A277A7B-BA3E-4DCC-9730-BBFF5C5ED5A8}" type="slidenum">
              <a:rPr lang="en-US" smtClean="0"/>
              <a:pPr>
                <a:defRPr/>
              </a:pPr>
              <a:t>10</a:t>
            </a:fld>
            <a:endParaRPr lang="en-US" smtClean="0"/>
          </a:p>
        </p:txBody>
      </p:sp>
      <p:graphicFrame>
        <p:nvGraphicFramePr>
          <p:cNvPr id="3074" name="Chart 2"/>
          <p:cNvGraphicFramePr>
            <a:graphicFrameLocks/>
          </p:cNvGraphicFramePr>
          <p:nvPr/>
        </p:nvGraphicFramePr>
        <p:xfrm>
          <a:off x="0" y="685800"/>
          <a:ext cx="8763000" cy="5791200"/>
        </p:xfrm>
        <a:graphic>
          <a:graphicData uri="http://schemas.openxmlformats.org/presentationml/2006/ole">
            <p:oleObj spid="_x0000_s3074" r:id="rId4" imgW="8766808" imgH="5791702" progId="Excel.Sheet.8">
              <p:embed/>
            </p:oleObj>
          </a:graphicData>
        </a:graphic>
      </p:graphicFrame>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C893A5E-9810-4A70-A295-58AAE6565A96}" type="slidenum">
              <a:rPr lang="en-US" smtClean="0"/>
              <a:pPr>
                <a:defRPr/>
              </a:pPr>
              <a:t>11</a:t>
            </a:fld>
            <a:endParaRPr lang="en-US" smtClean="0"/>
          </a:p>
        </p:txBody>
      </p:sp>
      <p:graphicFrame>
        <p:nvGraphicFramePr>
          <p:cNvPr id="4098" name="Chart 2"/>
          <p:cNvGraphicFramePr>
            <a:graphicFrameLocks/>
          </p:cNvGraphicFramePr>
          <p:nvPr/>
        </p:nvGraphicFramePr>
        <p:xfrm>
          <a:off x="381000" y="457200"/>
          <a:ext cx="8077200" cy="5943600"/>
        </p:xfrm>
        <a:graphic>
          <a:graphicData uri="http://schemas.openxmlformats.org/presentationml/2006/ole">
            <p:oleObj spid="_x0000_s4098" r:id="rId4" imgW="8077900" imgH="5944115" progId="Excel.Sheet.8">
              <p:embed/>
            </p:oleObj>
          </a:graphicData>
        </a:graphic>
      </p:graphicFrame>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6" descr="gap.jpg"/>
          <p:cNvPicPr>
            <a:picLocks noGrp="1" noChangeAspect="1"/>
          </p:cNvPicPr>
          <p:nvPr>
            <p:ph idx="1"/>
          </p:nvPr>
        </p:nvPicPr>
        <p:blipFill>
          <a:blip r:embed="rId3"/>
          <a:srcRect/>
          <a:stretch>
            <a:fillRect/>
          </a:stretch>
        </p:blipFill>
        <p:spPr>
          <a:xfrm>
            <a:off x="0" y="0"/>
            <a:ext cx="9144000" cy="7334250"/>
          </a:xfrm>
        </p:spPr>
      </p:pic>
      <p:sp>
        <p:nvSpPr>
          <p:cNvPr id="2" name="Title 1"/>
          <p:cNvSpPr>
            <a:spLocks noGrp="1"/>
          </p:cNvSpPr>
          <p:nvPr>
            <p:ph type="title"/>
          </p:nvPr>
        </p:nvSpPr>
        <p:spPr>
          <a:xfrm>
            <a:off x="304800" y="0"/>
            <a:ext cx="7696200" cy="1600201"/>
          </a:xfrm>
        </p:spPr>
        <p:txBody>
          <a:bodyPr/>
          <a:lstStyle/>
          <a:p>
            <a:pPr>
              <a:defRPr/>
            </a:pPr>
            <a:r>
              <a:rPr lang="en-US" dirty="0" smtClean="0"/>
              <a:t>The Gap continues…..</a:t>
            </a:r>
            <a:endParaRPr lang="en-US" dirty="0"/>
          </a:p>
        </p:txBody>
      </p:sp>
      <p:sp>
        <p:nvSpPr>
          <p:cNvPr id="18436"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DE11544-490C-4BCD-B1EC-8C09412CED4A}" type="slidenum">
              <a:rPr lang="en-US" smtClean="0"/>
              <a:pPr>
                <a:defRPr/>
              </a:pPr>
              <a:t>12</a:t>
            </a:fld>
            <a:endParaRPr lang="en-US" smtClean="0"/>
          </a:p>
        </p:txBody>
      </p:sp>
      <p:sp>
        <p:nvSpPr>
          <p:cNvPr id="15365" name="TextBox 8"/>
          <p:cNvSpPr txBox="1">
            <a:spLocks noChangeArrowheads="1"/>
          </p:cNvSpPr>
          <p:nvPr/>
        </p:nvSpPr>
        <p:spPr bwMode="auto">
          <a:xfrm>
            <a:off x="2895600" y="2667000"/>
            <a:ext cx="3429000" cy="369888"/>
          </a:xfrm>
          <a:prstGeom prst="rect">
            <a:avLst/>
          </a:prstGeom>
          <a:noFill/>
          <a:ln w="9525">
            <a:noFill/>
            <a:miter lim="800000"/>
            <a:headEnd/>
            <a:tailEnd/>
          </a:ln>
        </p:spPr>
        <p:txBody>
          <a:bodyPr>
            <a:spAutoFit/>
          </a:bodyPr>
          <a:lstStyle/>
          <a:p>
            <a:endParaRPr lang="en-US"/>
          </a:p>
        </p:txBody>
      </p:sp>
      <p:sp>
        <p:nvSpPr>
          <p:cNvPr id="15366" name="TextBox 7"/>
          <p:cNvSpPr txBox="1">
            <a:spLocks noChangeArrowheads="1"/>
          </p:cNvSpPr>
          <p:nvPr/>
        </p:nvSpPr>
        <p:spPr bwMode="auto">
          <a:xfrm>
            <a:off x="5257800" y="2890838"/>
            <a:ext cx="3886200" cy="461962"/>
          </a:xfrm>
          <a:prstGeom prst="rect">
            <a:avLst/>
          </a:prstGeom>
          <a:noFill/>
          <a:ln w="9525">
            <a:noFill/>
            <a:miter lim="800000"/>
            <a:headEnd/>
            <a:tailEnd/>
          </a:ln>
        </p:spPr>
        <p:txBody>
          <a:bodyPr>
            <a:spAutoFit/>
          </a:bodyPr>
          <a:lstStyle/>
          <a:p>
            <a:r>
              <a:rPr lang="en-US" sz="2400"/>
              <a:t>1,000,000 words</a:t>
            </a:r>
          </a:p>
        </p:txBody>
      </p:sp>
      <p:sp>
        <p:nvSpPr>
          <p:cNvPr id="15367" name="TextBox 8"/>
          <p:cNvSpPr txBox="1">
            <a:spLocks noChangeArrowheads="1"/>
          </p:cNvSpPr>
          <p:nvPr/>
        </p:nvSpPr>
        <p:spPr bwMode="auto">
          <a:xfrm>
            <a:off x="685800" y="5562600"/>
            <a:ext cx="2133600" cy="830263"/>
          </a:xfrm>
          <a:prstGeom prst="rect">
            <a:avLst/>
          </a:prstGeom>
          <a:noFill/>
          <a:ln w="9525">
            <a:noFill/>
            <a:miter lim="800000"/>
            <a:headEnd/>
            <a:tailEnd/>
          </a:ln>
        </p:spPr>
        <p:txBody>
          <a:bodyPr>
            <a:spAutoFit/>
          </a:bodyPr>
          <a:lstStyle/>
          <a:p>
            <a:r>
              <a:rPr lang="en-US" sz="2400"/>
              <a:t>100,000 words</a:t>
            </a:r>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239000" cy="5867400"/>
          </a:xfrm>
        </p:spPr>
        <p:txBody>
          <a:bodyPr>
            <a:noAutofit/>
          </a:bodyPr>
          <a:lstStyle/>
          <a:p>
            <a:pPr>
              <a:defRPr/>
            </a:pPr>
            <a:r>
              <a:rPr lang="en-US" sz="4400" dirty="0" smtClean="0"/>
              <a:t>Recognizing the need to teach vocabulary is important……. </a:t>
            </a:r>
            <a:br>
              <a:rPr lang="en-US" sz="4400" dirty="0" smtClean="0"/>
            </a:br>
            <a:r>
              <a:rPr lang="en-US" sz="4400" dirty="0" smtClean="0"/>
              <a:t/>
            </a:r>
            <a:br>
              <a:rPr lang="en-US" sz="4400" dirty="0" smtClean="0"/>
            </a:br>
            <a:endParaRPr lang="en-US" sz="4400" dirty="0"/>
          </a:p>
        </p:txBody>
      </p:sp>
      <p:sp>
        <p:nvSpPr>
          <p:cNvPr id="4" name="Content Placeholder 3"/>
          <p:cNvSpPr>
            <a:spLocks noGrp="1"/>
          </p:cNvSpPr>
          <p:nvPr>
            <p:ph idx="1"/>
          </p:nvPr>
        </p:nvSpPr>
        <p:spPr>
          <a:xfrm>
            <a:off x="685800" y="2895600"/>
            <a:ext cx="7848600" cy="3560763"/>
          </a:xfrm>
        </p:spPr>
        <p:txBody>
          <a:bodyPr/>
          <a:lstStyle/>
          <a:p>
            <a:pPr>
              <a:buFont typeface="Wingdings 2" pitchFamily="18" charset="2"/>
              <a:buNone/>
              <a:defRPr/>
            </a:pPr>
            <a:r>
              <a:rPr lang="en-US" sz="4400" dirty="0" smtClean="0">
                <a:solidFill>
                  <a:schemeClr val="accent2">
                    <a:lumMod val="20000"/>
                    <a:lumOff val="80000"/>
                  </a:schemeClr>
                </a:solidFill>
              </a:rPr>
              <a:t>But </a:t>
            </a:r>
            <a:r>
              <a:rPr lang="en-US" sz="4400" i="1" dirty="0" smtClean="0">
                <a:solidFill>
                  <a:schemeClr val="accent2">
                    <a:lumMod val="20000"/>
                    <a:lumOff val="80000"/>
                  </a:schemeClr>
                </a:solidFill>
              </a:rPr>
              <a:t>HOW</a:t>
            </a:r>
            <a:r>
              <a:rPr lang="en-US" sz="4400" dirty="0" smtClean="0">
                <a:solidFill>
                  <a:schemeClr val="accent2">
                    <a:lumMod val="20000"/>
                    <a:lumOff val="80000"/>
                  </a:schemeClr>
                </a:solidFill>
              </a:rPr>
              <a:t> you teach</a:t>
            </a:r>
          </a:p>
          <a:p>
            <a:pPr>
              <a:buFont typeface="Wingdings 2" pitchFamily="18" charset="2"/>
              <a:buNone/>
              <a:defRPr/>
            </a:pPr>
            <a:r>
              <a:rPr lang="en-US" sz="4400" dirty="0" smtClean="0">
                <a:solidFill>
                  <a:schemeClr val="accent2">
                    <a:lumMod val="20000"/>
                    <a:lumOff val="80000"/>
                  </a:schemeClr>
                </a:solidFill>
              </a:rPr>
              <a:t>vocabulary makes  all the</a:t>
            </a:r>
          </a:p>
          <a:p>
            <a:pPr>
              <a:buFont typeface="Wingdings 2" pitchFamily="18" charset="2"/>
              <a:buNone/>
              <a:defRPr/>
            </a:pPr>
            <a:r>
              <a:rPr lang="en-US" sz="4400" dirty="0" smtClean="0">
                <a:solidFill>
                  <a:schemeClr val="accent2">
                    <a:lumMod val="20000"/>
                    <a:lumOff val="80000"/>
                  </a:schemeClr>
                </a:solidFill>
              </a:rPr>
              <a:t>difference in a student’s actual word acquisition.</a:t>
            </a:r>
            <a:endParaRPr lang="en-US" sz="4400" dirty="0">
              <a:solidFill>
                <a:schemeClr val="accent2">
                  <a:lumMod val="20000"/>
                  <a:lumOff val="80000"/>
                </a:schemeClr>
              </a:solidFill>
            </a:endParaRPr>
          </a:p>
        </p:txBody>
      </p:sp>
      <p:sp>
        <p:nvSpPr>
          <p:cNvPr id="19460" name="Slide Number Placehold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B7A26805-A932-4D43-B38D-54007334DAFC}" type="slidenum">
              <a:rPr lang="en-US" smtClean="0"/>
              <a:pPr>
                <a:defRPr/>
              </a:pPr>
              <a:t>13</a:t>
            </a:fld>
            <a:endParaRPr lang="en-US"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7239000" cy="1981200"/>
          </a:xfrm>
        </p:spPr>
        <p:txBody>
          <a:bodyPr>
            <a:normAutofit fontScale="90000"/>
          </a:bodyPr>
          <a:lstStyle/>
          <a:p>
            <a:pPr>
              <a:defRPr/>
            </a:pPr>
            <a:r>
              <a:rPr lang="en-US" sz="4000" i="1" dirty="0" smtClean="0">
                <a:latin typeface="Tahoma" pitchFamily="34" charset="0"/>
                <a:cs typeface="Tahoma" pitchFamily="34" charset="0"/>
              </a:rPr>
              <a:t/>
            </a:r>
            <a:br>
              <a:rPr lang="en-US" sz="4000" i="1" dirty="0" smtClean="0">
                <a:latin typeface="Tahoma" pitchFamily="34" charset="0"/>
                <a:cs typeface="Tahoma" pitchFamily="34" charset="0"/>
              </a:rPr>
            </a:br>
            <a:r>
              <a:rPr lang="en-US" sz="4000" i="1" dirty="0" smtClean="0">
                <a:latin typeface="Tahoma" pitchFamily="34" charset="0"/>
                <a:cs typeface="Tahoma" pitchFamily="34" charset="0"/>
              </a:rPr>
              <a:t/>
            </a:r>
            <a:br>
              <a:rPr lang="en-US" sz="4000" i="1" dirty="0" smtClean="0">
                <a:latin typeface="Tahoma" pitchFamily="34" charset="0"/>
                <a:cs typeface="Tahoma" pitchFamily="34" charset="0"/>
              </a:rPr>
            </a:br>
            <a:r>
              <a:rPr lang="en-US" sz="4000" i="1" dirty="0" smtClean="0">
                <a:latin typeface="Tahoma" pitchFamily="34" charset="0"/>
                <a:cs typeface="Tahoma" pitchFamily="34" charset="0"/>
              </a:rPr>
              <a:t/>
            </a:r>
            <a:br>
              <a:rPr lang="en-US" sz="4000" i="1" dirty="0" smtClean="0">
                <a:latin typeface="Tahoma" pitchFamily="34" charset="0"/>
                <a:cs typeface="Tahoma" pitchFamily="34" charset="0"/>
              </a:rPr>
            </a:br>
            <a:r>
              <a:rPr lang="en-US" sz="4000" i="1" dirty="0" smtClean="0">
                <a:latin typeface="Tahoma" pitchFamily="34" charset="0"/>
                <a:cs typeface="Tahoma" pitchFamily="34" charset="0"/>
              </a:rPr>
              <a:t/>
            </a:r>
            <a:br>
              <a:rPr lang="en-US" sz="4000" i="1" dirty="0" smtClean="0">
                <a:latin typeface="Tahoma" pitchFamily="34" charset="0"/>
                <a:cs typeface="Tahoma" pitchFamily="34" charset="0"/>
              </a:rPr>
            </a:br>
            <a:r>
              <a:rPr lang="en-US" sz="4000" i="1" dirty="0" smtClean="0">
                <a:latin typeface="Tahoma" pitchFamily="34" charset="0"/>
                <a:cs typeface="Tahoma" pitchFamily="34" charset="0"/>
              </a:rPr>
              <a:t/>
            </a:r>
            <a:br>
              <a:rPr lang="en-US" sz="4000" i="1" dirty="0" smtClean="0">
                <a:latin typeface="Tahoma" pitchFamily="34" charset="0"/>
                <a:cs typeface="Tahoma" pitchFamily="34" charset="0"/>
              </a:rPr>
            </a:br>
            <a:r>
              <a:rPr lang="en-US" sz="4000" i="1" dirty="0" smtClean="0">
                <a:latin typeface="Tahoma" pitchFamily="34" charset="0"/>
                <a:cs typeface="Tahoma" pitchFamily="34" charset="0"/>
              </a:rPr>
              <a:t/>
            </a:r>
            <a:br>
              <a:rPr lang="en-US" sz="4000" i="1" dirty="0" smtClean="0">
                <a:latin typeface="Tahoma" pitchFamily="34" charset="0"/>
                <a:cs typeface="Tahoma" pitchFamily="34" charset="0"/>
              </a:rPr>
            </a:br>
            <a:r>
              <a:rPr lang="en-US" sz="4000" i="1" dirty="0" smtClean="0">
                <a:latin typeface="Tahoma" pitchFamily="34" charset="0"/>
                <a:cs typeface="Tahoma" pitchFamily="34" charset="0"/>
              </a:rPr>
              <a:t/>
            </a:r>
            <a:br>
              <a:rPr lang="en-US" sz="4000" i="1" dirty="0" smtClean="0">
                <a:latin typeface="Tahoma" pitchFamily="34" charset="0"/>
                <a:cs typeface="Tahoma" pitchFamily="34" charset="0"/>
              </a:rPr>
            </a:br>
            <a:endParaRPr lang="en-US" dirty="0"/>
          </a:p>
        </p:txBody>
      </p:sp>
      <p:sp>
        <p:nvSpPr>
          <p:cNvPr id="17411" name="Rectangle 3"/>
          <p:cNvSpPr>
            <a:spLocks noGrp="1" noChangeArrowheads="1"/>
          </p:cNvSpPr>
          <p:nvPr>
            <p:ph idx="1"/>
          </p:nvPr>
        </p:nvSpPr>
        <p:spPr>
          <a:xfrm>
            <a:off x="457200" y="381000"/>
            <a:ext cx="7620000" cy="6075363"/>
          </a:xfrm>
        </p:spPr>
        <p:txBody>
          <a:bodyPr/>
          <a:lstStyle/>
          <a:p>
            <a:pPr marL="609600" indent="-609600" eaLnBrk="1" hangingPunct="1">
              <a:lnSpc>
                <a:spcPct val="80000"/>
              </a:lnSpc>
            </a:pPr>
            <a:endParaRPr lang="en-US" sz="300" i="1" smtClean="0"/>
          </a:p>
          <a:p>
            <a:pPr marL="609600" indent="-609600" eaLnBrk="1" hangingPunct="1">
              <a:lnSpc>
                <a:spcPct val="80000"/>
              </a:lnSpc>
            </a:pPr>
            <a:endParaRPr lang="en-US" sz="300" i="1" smtClean="0"/>
          </a:p>
          <a:p>
            <a:pPr marL="609600" indent="-609600" eaLnBrk="1" hangingPunct="1">
              <a:lnSpc>
                <a:spcPct val="80000"/>
              </a:lnSpc>
              <a:buFontTx/>
              <a:buNone/>
            </a:pPr>
            <a:r>
              <a:rPr lang="en-US" sz="4400" i="1" smtClean="0">
                <a:solidFill>
                  <a:srgbClr val="FFFFFF"/>
                </a:solidFill>
                <a:latin typeface="Tahoma" pitchFamily="34" charset="0"/>
                <a:cs typeface="Tahoma" pitchFamily="34" charset="0"/>
              </a:rPr>
              <a:t>“</a:t>
            </a:r>
            <a:r>
              <a:rPr lang="en-US" sz="4400" i="1" smtClean="0">
                <a:solidFill>
                  <a:srgbClr val="FFFFFF"/>
                </a:solidFill>
                <a:latin typeface="Bell MT" pitchFamily="18" charset="0"/>
                <a:cs typeface="Tahoma" pitchFamily="34" charset="0"/>
              </a:rPr>
              <a:t>It is imperative to be mindful of</a:t>
            </a:r>
          </a:p>
          <a:p>
            <a:pPr marL="609600" indent="-609600" eaLnBrk="1" hangingPunct="1">
              <a:lnSpc>
                <a:spcPct val="80000"/>
              </a:lnSpc>
              <a:buFontTx/>
              <a:buNone/>
            </a:pPr>
            <a:r>
              <a:rPr lang="en-US" sz="4400" i="1" smtClean="0">
                <a:solidFill>
                  <a:srgbClr val="FFFFFF"/>
                </a:solidFill>
                <a:latin typeface="Bell MT" pitchFamily="18" charset="0"/>
                <a:cs typeface="Tahoma" pitchFamily="34" charset="0"/>
              </a:rPr>
              <a:t>the serious limitations inherent in </a:t>
            </a:r>
          </a:p>
          <a:p>
            <a:pPr marL="609600" indent="-609600" eaLnBrk="1" hangingPunct="1">
              <a:lnSpc>
                <a:spcPct val="80000"/>
              </a:lnSpc>
              <a:buFontTx/>
              <a:buNone/>
            </a:pPr>
            <a:r>
              <a:rPr lang="en-US" sz="4400" i="1" smtClean="0">
                <a:solidFill>
                  <a:srgbClr val="FFFFFF"/>
                </a:solidFill>
                <a:latin typeface="Bell MT" pitchFamily="18" charset="0"/>
                <a:cs typeface="Tahoma" pitchFamily="34" charset="0"/>
              </a:rPr>
              <a:t>the three most common vocabulary</a:t>
            </a:r>
          </a:p>
          <a:p>
            <a:pPr marL="609600" indent="-609600" eaLnBrk="1" hangingPunct="1">
              <a:lnSpc>
                <a:spcPct val="80000"/>
              </a:lnSpc>
              <a:buFontTx/>
              <a:buNone/>
            </a:pPr>
            <a:r>
              <a:rPr lang="en-US" sz="4400" i="1" smtClean="0">
                <a:solidFill>
                  <a:srgbClr val="FFFFFF"/>
                </a:solidFill>
                <a:latin typeface="Bell MT" pitchFamily="18" charset="0"/>
                <a:cs typeface="Tahoma" pitchFamily="34" charset="0"/>
              </a:rPr>
              <a:t>teaching practices in K-12 </a:t>
            </a:r>
          </a:p>
          <a:p>
            <a:pPr marL="609600" indent="-609600" eaLnBrk="1" hangingPunct="1">
              <a:lnSpc>
                <a:spcPct val="80000"/>
              </a:lnSpc>
              <a:buFontTx/>
              <a:buNone/>
            </a:pPr>
            <a:r>
              <a:rPr lang="en-US" sz="4400" i="1" smtClean="0">
                <a:solidFill>
                  <a:srgbClr val="FFFFFF"/>
                </a:solidFill>
                <a:latin typeface="Bell MT" pitchFamily="18" charset="0"/>
                <a:cs typeface="Tahoma" pitchFamily="34" charset="0"/>
              </a:rPr>
              <a:t>classrooms.</a:t>
            </a:r>
            <a:r>
              <a:rPr lang="en-US" sz="4800" i="1" smtClean="0">
                <a:solidFill>
                  <a:srgbClr val="FFFFFF"/>
                </a:solidFill>
                <a:latin typeface="Rage Italic" pitchFamily="66" charset="0"/>
                <a:cs typeface="Tahoma" pitchFamily="34" charset="0"/>
              </a:rPr>
              <a:t>”  	</a:t>
            </a:r>
            <a:r>
              <a:rPr lang="en-US" sz="1800" i="1" smtClean="0">
                <a:latin typeface="Tahoma" pitchFamily="34" charset="0"/>
                <a:cs typeface="Tahoma" pitchFamily="34" charset="0"/>
              </a:rPr>
              <a:t>Kevin Feldman &amp; Kate Kinsella</a:t>
            </a:r>
          </a:p>
          <a:p>
            <a:pPr marL="609600" indent="-609600" eaLnBrk="1" hangingPunct="1">
              <a:lnSpc>
                <a:spcPct val="80000"/>
              </a:lnSpc>
              <a:buFontTx/>
              <a:buNone/>
            </a:pPr>
            <a:endParaRPr lang="en-US" i="1" smtClean="0">
              <a:latin typeface="Tahoma" pitchFamily="34" charset="0"/>
              <a:cs typeface="Tahoma" pitchFamily="34" charset="0"/>
            </a:endParaRPr>
          </a:p>
          <a:p>
            <a:pPr marL="609600" indent="-609600" eaLnBrk="1" hangingPunct="1">
              <a:lnSpc>
                <a:spcPct val="80000"/>
              </a:lnSpc>
              <a:buFontTx/>
              <a:buNone/>
            </a:pPr>
            <a:endParaRPr lang="en-US" i="1" smtClean="0">
              <a:latin typeface="Tahoma" pitchFamily="34" charset="0"/>
              <a:cs typeface="Tahoma" pitchFamily="34" charset="0"/>
            </a:endParaRPr>
          </a:p>
          <a:p>
            <a:pPr marL="609600" indent="-609600" eaLnBrk="1" hangingPunct="1">
              <a:lnSpc>
                <a:spcPct val="80000"/>
              </a:lnSpc>
              <a:buFontTx/>
              <a:buNone/>
            </a:pPr>
            <a:r>
              <a:rPr lang="en-US" b="1" smtClean="0">
                <a:latin typeface="Tahoma" pitchFamily="34" charset="0"/>
                <a:cs typeface="Tahoma" pitchFamily="34" charset="0"/>
              </a:rPr>
              <a:t>			</a:t>
            </a:r>
            <a:endParaRPr lang="en-US" sz="2400" smtClean="0">
              <a:solidFill>
                <a:schemeClr val="accent2"/>
              </a:solidFill>
              <a:latin typeface="Tahoma" pitchFamily="34" charset="0"/>
              <a:cs typeface="Tahoma" pitchFamily="34" charset="0"/>
            </a:endParaRPr>
          </a:p>
          <a:p>
            <a:pPr marL="609600" indent="-609600" eaLnBrk="1" hangingPunct="1">
              <a:lnSpc>
                <a:spcPct val="80000"/>
              </a:lnSpc>
              <a:buFontTx/>
              <a:buNone/>
            </a:pPr>
            <a:endParaRPr lang="en-US" sz="800" smtClean="0">
              <a:solidFill>
                <a:schemeClr val="accent2"/>
              </a:solidFill>
              <a:latin typeface="Tahoma" pitchFamily="34" charset="0"/>
              <a:cs typeface="Tahoma" pitchFamily="34" charset="0"/>
            </a:endParaRPr>
          </a:p>
          <a:p>
            <a:pPr marL="609600" indent="-609600" eaLnBrk="1" hangingPunct="1">
              <a:lnSpc>
                <a:spcPct val="80000"/>
              </a:lnSpc>
              <a:buFontTx/>
              <a:buNone/>
            </a:pPr>
            <a:endParaRPr lang="en-US" sz="300" i="1" smtClean="0">
              <a:solidFill>
                <a:schemeClr val="accent2"/>
              </a:solidFill>
            </a:endParaRPr>
          </a:p>
        </p:txBody>
      </p:sp>
      <p:sp>
        <p:nvSpPr>
          <p:cNvPr id="20484" name="Slide Number Placeholder 6"/>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4258C36-F04E-4551-8FA3-E53690D4E001}" type="slidenum">
              <a:rPr lang="en-US" smtClean="0"/>
              <a:pPr>
                <a:defRPr/>
              </a:pPr>
              <a:t>14</a:t>
            </a:fld>
            <a:endParaRPr lang="en-US" smtClean="0"/>
          </a:p>
        </p:txBody>
      </p:sp>
      <p:pic>
        <p:nvPicPr>
          <p:cNvPr id="6" name="Picture 5" descr="dictionary comic.jpg"/>
          <p:cNvPicPr>
            <a:picLocks noChangeAspect="1"/>
          </p:cNvPicPr>
          <p:nvPr/>
        </p:nvPicPr>
        <p:blipFill>
          <a:blip r:embed="rId3"/>
          <a:srcRect/>
          <a:stretch>
            <a:fillRect/>
          </a:stretch>
        </p:blipFill>
        <p:spPr bwMode="auto">
          <a:xfrm>
            <a:off x="0" y="5724525"/>
            <a:ext cx="1524000" cy="1133475"/>
          </a:xfrm>
          <a:prstGeom prst="rect">
            <a:avLst/>
          </a:prstGeom>
          <a:noFill/>
          <a:ln w="9525">
            <a:noFill/>
            <a:miter lim="800000"/>
            <a:headEnd/>
            <a:tailEnd/>
          </a:ln>
        </p:spPr>
      </p:pic>
      <p:pic>
        <p:nvPicPr>
          <p:cNvPr id="7" name="Picture 6" descr="student with magnifing glass.jpg"/>
          <p:cNvPicPr>
            <a:picLocks noChangeAspect="1"/>
          </p:cNvPicPr>
          <p:nvPr/>
        </p:nvPicPr>
        <p:blipFill>
          <a:blip r:embed="rId4"/>
          <a:srcRect/>
          <a:stretch>
            <a:fillRect/>
          </a:stretch>
        </p:blipFill>
        <p:spPr bwMode="auto">
          <a:xfrm>
            <a:off x="0" y="4191000"/>
            <a:ext cx="1524000" cy="1524000"/>
          </a:xfrm>
          <a:prstGeom prst="rect">
            <a:avLst/>
          </a:prstGeom>
          <a:noFill/>
          <a:ln w="9525">
            <a:noFill/>
            <a:miter lim="800000"/>
            <a:headEnd/>
            <a:tailEnd/>
          </a:ln>
        </p:spPr>
      </p:pic>
      <p:pic>
        <p:nvPicPr>
          <p:cNvPr id="8" name="Picture 7" descr="context clues.jpg"/>
          <p:cNvPicPr>
            <a:picLocks noChangeAspect="1"/>
          </p:cNvPicPr>
          <p:nvPr/>
        </p:nvPicPr>
        <p:blipFill>
          <a:blip r:embed="rId5"/>
          <a:srcRect/>
          <a:stretch>
            <a:fillRect/>
          </a:stretch>
        </p:blipFill>
        <p:spPr bwMode="auto">
          <a:xfrm>
            <a:off x="2819400" y="4267200"/>
            <a:ext cx="2438400" cy="2149475"/>
          </a:xfrm>
          <a:prstGeom prst="rect">
            <a:avLst/>
          </a:prstGeom>
          <a:noFill/>
          <a:ln w="9525">
            <a:noFill/>
            <a:miter lim="800000"/>
            <a:headEnd/>
            <a:tailEnd/>
          </a:ln>
        </p:spPr>
      </p:pic>
      <p:pic>
        <p:nvPicPr>
          <p:cNvPr id="9" name="Picture 8" descr="vocabhd.gif"/>
          <p:cNvPicPr>
            <a:picLocks noChangeAspect="1"/>
          </p:cNvPicPr>
          <p:nvPr/>
        </p:nvPicPr>
        <p:blipFill>
          <a:blip r:embed="rId6"/>
          <a:srcRect/>
          <a:stretch>
            <a:fillRect/>
          </a:stretch>
        </p:blipFill>
        <p:spPr bwMode="auto">
          <a:xfrm rot="1606872">
            <a:off x="5867400" y="4648200"/>
            <a:ext cx="2443163" cy="12954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21507"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FBE39E04-CFA8-4284-8D46-D2C44AC2F15B}" type="slidenum">
              <a:rPr lang="en-US" smtClean="0"/>
              <a:pPr>
                <a:defRPr/>
              </a:pPr>
              <a:t>15</a:t>
            </a:fld>
            <a:endParaRPr lang="en-US" smtClean="0"/>
          </a:p>
        </p:txBody>
      </p:sp>
      <p:pic>
        <p:nvPicPr>
          <p:cNvPr id="5" name="Picture 5" descr="7697_english_vocab.png"/>
          <p:cNvPicPr>
            <a:picLocks noGrp="1" noChangeAspect="1"/>
          </p:cNvPicPr>
          <p:nvPr>
            <p:ph idx="1"/>
          </p:nvPr>
        </p:nvPicPr>
        <p:blipFill>
          <a:blip r:embed="rId3"/>
          <a:srcRect/>
          <a:stretch>
            <a:fillRect/>
          </a:stretch>
        </p:blipFill>
        <p:spPr>
          <a:xfrm>
            <a:off x="0" y="0"/>
            <a:ext cx="9144000" cy="6858000"/>
          </a:xfrm>
          <a:noFill/>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0" y="0"/>
            <a:ext cx="9144000" cy="1981200"/>
          </a:xfrm>
        </p:spPr>
        <p:txBody>
          <a:bodyPr/>
          <a:lstStyle/>
          <a:p>
            <a:pPr eaLnBrk="1" fontAlgn="auto" hangingPunct="1">
              <a:spcAft>
                <a:spcPts val="0"/>
              </a:spcAft>
              <a:defRPr/>
            </a:pPr>
            <a:r>
              <a:rPr lang="en-US" sz="4000" dirty="0" smtClean="0">
                <a:latin typeface="Tahoma" pitchFamily="34" charset="0"/>
                <a:cs typeface="Tahoma" pitchFamily="34" charset="0"/>
              </a:rPr>
              <a:t>Effective vocabulary instruction requires: </a:t>
            </a:r>
            <a:br>
              <a:rPr lang="en-US" sz="4000" dirty="0" smtClean="0">
                <a:latin typeface="Tahoma" pitchFamily="34" charset="0"/>
                <a:cs typeface="Tahoma" pitchFamily="34" charset="0"/>
              </a:rPr>
            </a:br>
            <a:r>
              <a:rPr lang="en-US" sz="4000" dirty="0" smtClean="0">
                <a:latin typeface="Tahoma" pitchFamily="34" charset="0"/>
                <a:cs typeface="Tahoma" pitchFamily="34" charset="0"/>
              </a:rPr>
              <a:t> </a:t>
            </a:r>
          </a:p>
        </p:txBody>
      </p:sp>
      <p:sp>
        <p:nvSpPr>
          <p:cNvPr id="6148" name="Rectangle 3"/>
          <p:cNvSpPr>
            <a:spLocks noGrp="1" noChangeArrowheads="1"/>
          </p:cNvSpPr>
          <p:nvPr>
            <p:ph idx="1"/>
          </p:nvPr>
        </p:nvSpPr>
        <p:spPr>
          <a:xfrm>
            <a:off x="0" y="1676400"/>
            <a:ext cx="9144000" cy="4876800"/>
          </a:xfrm>
        </p:spPr>
        <p:txBody>
          <a:bodyPr rIns="0"/>
          <a:lstStyle/>
          <a:p>
            <a:pPr lvl="1" indent="-273050" eaLnBrk="1" hangingPunct="1">
              <a:spcBef>
                <a:spcPct val="0"/>
              </a:spcBef>
              <a:buClr>
                <a:srgbClr val="FFFFFF"/>
              </a:buClr>
              <a:buFont typeface="Wingdings" pitchFamily="2" charset="2"/>
              <a:buChar char="Ø"/>
              <a:defRPr/>
            </a:pPr>
            <a:r>
              <a:rPr lang="en-US" sz="3000" dirty="0" smtClean="0">
                <a:latin typeface="Tahoma" pitchFamily="34" charset="0"/>
                <a:cs typeface="Tahoma" pitchFamily="34" charset="0"/>
              </a:rPr>
              <a:t>Active and positive student participation</a:t>
            </a:r>
            <a:endParaRPr lang="en-US" dirty="0" smtClean="0">
              <a:latin typeface="Tahoma" pitchFamily="34" charset="0"/>
              <a:cs typeface="Tahoma" pitchFamily="34" charset="0"/>
            </a:endParaRPr>
          </a:p>
          <a:p>
            <a:pPr lvl="2" indent="-273050" eaLnBrk="1" hangingPunct="1">
              <a:spcBef>
                <a:spcPct val="0"/>
              </a:spcBef>
              <a:buClr>
                <a:srgbClr val="FFFFFF"/>
              </a:buClr>
              <a:buFont typeface="Wingdings" pitchFamily="2" charset="2"/>
              <a:buNone/>
              <a:defRPr/>
            </a:pPr>
            <a:r>
              <a:rPr lang="en-US" sz="1100" dirty="0" smtClean="0">
                <a:latin typeface="Tahoma" pitchFamily="34" charset="0"/>
                <a:cs typeface="Tahoma" pitchFamily="34" charset="0"/>
              </a:rPr>
              <a:t>(Carr &amp; </a:t>
            </a:r>
            <a:r>
              <a:rPr lang="en-US" sz="1100" dirty="0" err="1" smtClean="0">
                <a:latin typeface="Tahoma" pitchFamily="34" charset="0"/>
                <a:cs typeface="Tahoma" pitchFamily="34" charset="0"/>
              </a:rPr>
              <a:t>Wixson</a:t>
            </a:r>
            <a:r>
              <a:rPr lang="en-US" sz="1100" dirty="0" smtClean="0">
                <a:latin typeface="Tahoma" pitchFamily="34" charset="0"/>
                <a:cs typeface="Tahoma" pitchFamily="34" charset="0"/>
              </a:rPr>
              <a:t>, 1986) </a:t>
            </a:r>
          </a:p>
          <a:p>
            <a:pPr lvl="1" indent="-273050" eaLnBrk="1" hangingPunct="1">
              <a:lnSpc>
                <a:spcPct val="90000"/>
              </a:lnSpc>
              <a:buClr>
                <a:srgbClr val="FFFFFF"/>
              </a:buClr>
              <a:buFont typeface="Wingdings" pitchFamily="2" charset="2"/>
              <a:buChar char="Ø"/>
              <a:defRPr/>
            </a:pPr>
            <a:r>
              <a:rPr lang="en-US" sz="3000" dirty="0" smtClean="0">
                <a:latin typeface="Tahoma" pitchFamily="34" charset="0"/>
                <a:cs typeface="Tahoma" pitchFamily="34" charset="0"/>
              </a:rPr>
              <a:t>Personal engagement with a new word</a:t>
            </a:r>
          </a:p>
          <a:p>
            <a:pPr lvl="2" indent="-273050" eaLnBrk="1" hangingPunct="1">
              <a:lnSpc>
                <a:spcPct val="90000"/>
              </a:lnSpc>
              <a:buClr>
                <a:srgbClr val="FFFFFF"/>
              </a:buClr>
              <a:buFont typeface="Wingdings" pitchFamily="2" charset="2"/>
              <a:buNone/>
              <a:defRPr/>
            </a:pPr>
            <a:r>
              <a:rPr lang="en-US" sz="1100" dirty="0" smtClean="0">
                <a:latin typeface="Tahoma" pitchFamily="34" charset="0"/>
                <a:cs typeface="Tahoma" pitchFamily="34" charset="0"/>
              </a:rPr>
              <a:t> (Dole, Sloan &amp;</a:t>
            </a:r>
            <a:r>
              <a:rPr lang="en-US" sz="1100" dirty="0" err="1" smtClean="0">
                <a:latin typeface="Tahoma" pitchFamily="34" charset="0"/>
                <a:cs typeface="Tahoma" pitchFamily="34" charset="0"/>
              </a:rPr>
              <a:t>Trathen</a:t>
            </a:r>
            <a:r>
              <a:rPr lang="en-US" sz="1100" dirty="0" smtClean="0">
                <a:latin typeface="Tahoma" pitchFamily="34" charset="0"/>
                <a:cs typeface="Tahoma" pitchFamily="34" charset="0"/>
              </a:rPr>
              <a:t>, 1995)</a:t>
            </a:r>
          </a:p>
          <a:p>
            <a:pPr lvl="1" indent="-273050" eaLnBrk="1" hangingPunct="1">
              <a:lnSpc>
                <a:spcPct val="90000"/>
              </a:lnSpc>
              <a:buClr>
                <a:srgbClr val="FFFFFF"/>
              </a:buClr>
              <a:buFont typeface="Wingdings" pitchFamily="2" charset="2"/>
              <a:buChar char="Ø"/>
              <a:defRPr/>
            </a:pPr>
            <a:r>
              <a:rPr lang="en-US" sz="3000" dirty="0" smtClean="0">
                <a:latin typeface="Tahoma" pitchFamily="34" charset="0"/>
                <a:cs typeface="Tahoma" pitchFamily="34" charset="0"/>
              </a:rPr>
              <a:t>Opportunities for students to discuss new words</a:t>
            </a:r>
          </a:p>
          <a:p>
            <a:pPr lvl="1" indent="-273050" eaLnBrk="1" hangingPunct="1">
              <a:lnSpc>
                <a:spcPct val="90000"/>
              </a:lnSpc>
              <a:buClr>
                <a:srgbClr val="FFFFFF"/>
              </a:buClr>
              <a:buFont typeface="Wingdings" pitchFamily="2" charset="2"/>
              <a:buChar char="Ø"/>
              <a:defRPr/>
            </a:pPr>
            <a:r>
              <a:rPr lang="en-US" sz="3000" dirty="0" smtClean="0">
                <a:latin typeface="Tahoma" pitchFamily="34" charset="0"/>
                <a:cs typeface="Tahoma" pitchFamily="34" charset="0"/>
              </a:rPr>
              <a:t>Teaching vocabulary before reading</a:t>
            </a:r>
          </a:p>
          <a:p>
            <a:pPr lvl="2" indent="-273050" eaLnBrk="1" hangingPunct="1">
              <a:lnSpc>
                <a:spcPct val="90000"/>
              </a:lnSpc>
              <a:buClr>
                <a:srgbClr val="FFFFFF"/>
              </a:buClr>
              <a:buFont typeface="Wingdings" pitchFamily="2" charset="2"/>
              <a:buNone/>
              <a:defRPr/>
            </a:pPr>
            <a:r>
              <a:rPr lang="en-US" sz="800" dirty="0" smtClean="0">
                <a:latin typeface="Tahoma" pitchFamily="34" charset="0"/>
                <a:cs typeface="Tahoma" pitchFamily="34" charset="0"/>
              </a:rPr>
              <a:t>(National Reading Panel 2000</a:t>
            </a:r>
            <a:r>
              <a:rPr lang="en-US" sz="800" dirty="0" smtClean="0"/>
              <a:t>)</a:t>
            </a:r>
          </a:p>
          <a:p>
            <a:pPr marL="521970" lvl="1" indent="-274320" eaLnBrk="1" fontAlgn="auto" hangingPunct="1">
              <a:spcAft>
                <a:spcPts val="0"/>
              </a:spcAft>
              <a:buClr>
                <a:srgbClr val="FFFFFF"/>
              </a:buClr>
              <a:buFont typeface="Wingdings" pitchFamily="2" charset="2"/>
              <a:buChar char="Ø"/>
              <a:defRPr/>
            </a:pPr>
            <a:r>
              <a:rPr lang="en-US" sz="3000" dirty="0" smtClean="0">
                <a:latin typeface="Tahoma" pitchFamily="34" charset="0"/>
                <a:cs typeface="Tahoma" pitchFamily="34" charset="0"/>
              </a:rPr>
              <a:t>Learning in rich contexts, incidental learning, and the use of computer technology</a:t>
            </a:r>
          </a:p>
          <a:p>
            <a:pPr marL="760095" lvl="2" indent="-274320" eaLnBrk="1" fontAlgn="auto" hangingPunct="1">
              <a:spcAft>
                <a:spcPts val="0"/>
              </a:spcAft>
              <a:buClr>
                <a:srgbClr val="FFFFFF"/>
              </a:buClr>
              <a:buFont typeface="Wingdings" pitchFamily="2" charset="2"/>
              <a:buNone/>
              <a:defRPr/>
            </a:pPr>
            <a:r>
              <a:rPr lang="en-US" sz="800" dirty="0" smtClean="0"/>
              <a:t>National Reading Panel 2000)</a:t>
            </a:r>
            <a:endParaRPr lang="en-US" sz="800" dirty="0" smtClean="0">
              <a:latin typeface="Tahoma" pitchFamily="34" charset="0"/>
              <a:cs typeface="Tahoma" pitchFamily="34" charset="0"/>
            </a:endParaRPr>
          </a:p>
          <a:p>
            <a:pPr marL="521970" lvl="1" indent="-274320" eaLnBrk="1" fontAlgn="auto" hangingPunct="1">
              <a:spcAft>
                <a:spcPts val="0"/>
              </a:spcAft>
              <a:buClr>
                <a:srgbClr val="FFFFFF"/>
              </a:buClr>
              <a:buFont typeface="Wingdings" pitchFamily="2" charset="2"/>
              <a:buChar char="Ø"/>
              <a:defRPr/>
            </a:pPr>
            <a:r>
              <a:rPr lang="en-US" sz="3000" dirty="0" smtClean="0">
                <a:latin typeface="Tahoma" pitchFamily="34" charset="0"/>
                <a:cs typeface="Tahoma" pitchFamily="34" charset="0"/>
              </a:rPr>
              <a:t>Providing multiple exposures to a word </a:t>
            </a:r>
            <a:r>
              <a:rPr lang="en-US" sz="3000" dirty="0" smtClean="0">
                <a:solidFill>
                  <a:srgbClr val="FFFFFF"/>
                </a:solidFill>
                <a:latin typeface="Tahoma" pitchFamily="34" charset="0"/>
                <a:cs typeface="Tahoma" pitchFamily="34" charset="0"/>
              </a:rPr>
              <a:t>                                                    </a:t>
            </a:r>
            <a:r>
              <a:rPr lang="en-US" sz="1100" dirty="0" smtClean="0">
                <a:solidFill>
                  <a:srgbClr val="FFFFFF"/>
                </a:solidFill>
                <a:latin typeface="Tahoma" pitchFamily="34" charset="0"/>
                <a:cs typeface="Tahoma" pitchFamily="34" charset="0"/>
              </a:rPr>
              <a:t>(</a:t>
            </a:r>
            <a:r>
              <a:rPr lang="en-US" sz="1100" dirty="0" err="1" smtClean="0">
                <a:solidFill>
                  <a:srgbClr val="FFFFFF"/>
                </a:solidFill>
                <a:latin typeface="Tahoma" pitchFamily="34" charset="0"/>
                <a:cs typeface="Tahoma" pitchFamily="34" charset="0"/>
              </a:rPr>
              <a:t>Marzano</a:t>
            </a:r>
            <a:r>
              <a:rPr lang="en-US" sz="1100" dirty="0" smtClean="0">
                <a:solidFill>
                  <a:srgbClr val="FFFFFF"/>
                </a:solidFill>
                <a:latin typeface="Tahoma" pitchFamily="34" charset="0"/>
                <a:cs typeface="Tahoma" pitchFamily="34" charset="0"/>
              </a:rPr>
              <a:t>., 2003)</a:t>
            </a:r>
            <a:endParaRPr lang="en-US" sz="1100" dirty="0" smtClean="0">
              <a:latin typeface="Tahoma" pitchFamily="34" charset="0"/>
              <a:cs typeface="Tahoma" pitchFamily="34" charset="0"/>
            </a:endParaRPr>
          </a:p>
          <a:p>
            <a:pPr lvl="1" indent="-273050" eaLnBrk="1" hangingPunct="1">
              <a:lnSpc>
                <a:spcPct val="90000"/>
              </a:lnSpc>
              <a:buFont typeface="Wingdings 2" pitchFamily="18" charset="2"/>
              <a:buNone/>
              <a:defRPr/>
            </a:pPr>
            <a:endParaRPr lang="en-US" dirty="0" smtClean="0">
              <a:latin typeface="Tahoma" pitchFamily="34" charset="0"/>
              <a:cs typeface="Tahoma" pitchFamily="34" charset="0"/>
            </a:endParaRPr>
          </a:p>
        </p:txBody>
      </p:sp>
      <p:sp>
        <p:nvSpPr>
          <p:cNvPr id="2253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F6BAA06-6C81-48D7-A403-6DA8671170FA}" type="slidenum">
              <a:rPr lang="en-US" smtClean="0"/>
              <a:pPr>
                <a:defRPr/>
              </a:pPr>
              <a:t>16</a:t>
            </a:fld>
            <a:endParaRPr lang="en-US" smtClean="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0"/>
            <a:ext cx="9144000" cy="1143000"/>
          </a:xfrm>
        </p:spPr>
        <p:txBody>
          <a:bodyPr/>
          <a:lstStyle/>
          <a:p>
            <a:pPr eaLnBrk="1" fontAlgn="auto" hangingPunct="1">
              <a:spcAft>
                <a:spcPts val="0"/>
              </a:spcAft>
              <a:defRPr/>
            </a:pPr>
            <a:r>
              <a:rPr lang="en-US" dirty="0" smtClean="0"/>
              <a:t>  Vocabulary Should Be Taught ....</a:t>
            </a:r>
            <a:endParaRPr lang="en-US" dirty="0"/>
          </a:p>
        </p:txBody>
      </p:sp>
      <p:sp>
        <p:nvSpPr>
          <p:cNvPr id="23555"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2340D24-0553-4D05-885E-8BAAD6CE1BE0}" type="slidenum">
              <a:rPr lang="en-US" smtClean="0"/>
              <a:pPr>
                <a:defRPr/>
              </a:pPr>
              <a:t>17</a:t>
            </a:fld>
            <a:endParaRPr lang="en-US" smtClean="0"/>
          </a:p>
        </p:txBody>
      </p:sp>
      <p:graphicFrame>
        <p:nvGraphicFramePr>
          <p:cNvPr id="11" name="Diagram 10"/>
          <p:cNvGraphicFramePr/>
          <p:nvPr/>
        </p:nvGraphicFramePr>
        <p:xfrm>
          <a:off x="0" y="1193800"/>
          <a:ext cx="8610600" cy="566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22" name="Rectangle 2"/>
          <p:cNvSpPr>
            <a:spLocks noGrp="1" noChangeArrowheads="1"/>
          </p:cNvSpPr>
          <p:nvPr>
            <p:ph type="title"/>
          </p:nvPr>
        </p:nvSpPr>
        <p:spPr>
          <a:xfrm>
            <a:off x="838200" y="152400"/>
            <a:ext cx="7162800" cy="1379538"/>
          </a:xfrm>
          <a:solidFill>
            <a:schemeClr val="bg1"/>
          </a:solidFill>
        </p:spPr>
        <p:txBody>
          <a:bodyPr/>
          <a:lstStyle/>
          <a:p>
            <a:pPr eaLnBrk="1" fontAlgn="auto" hangingPunct="1">
              <a:spcAft>
                <a:spcPts val="0"/>
              </a:spcAft>
              <a:defRPr/>
            </a:pPr>
            <a:r>
              <a:rPr lang="en-US" i="1" dirty="0" smtClean="0">
                <a:solidFill>
                  <a:schemeClr val="tx1"/>
                </a:solidFill>
                <a:latin typeface="Tahoma" pitchFamily="34" charset="0"/>
                <a:cs typeface="Tahoma" pitchFamily="34" charset="0"/>
              </a:rPr>
              <a:t>Direct Vocabulary Instruction Works</a:t>
            </a:r>
            <a:r>
              <a:rPr lang="en-US" dirty="0" smtClean="0">
                <a:solidFill>
                  <a:schemeClr val="tx1"/>
                </a:solidFill>
                <a:latin typeface="Tahoma" pitchFamily="34" charset="0"/>
                <a:cs typeface="Tahoma" pitchFamily="34" charset="0"/>
              </a:rPr>
              <a:t>  </a:t>
            </a:r>
          </a:p>
        </p:txBody>
      </p:sp>
      <p:graphicFrame>
        <p:nvGraphicFramePr>
          <p:cNvPr id="5122" name="Object 5"/>
          <p:cNvGraphicFramePr>
            <a:graphicFrameLocks noChangeAspect="1"/>
          </p:cNvGraphicFramePr>
          <p:nvPr>
            <p:ph idx="1"/>
          </p:nvPr>
        </p:nvGraphicFramePr>
        <p:xfrm>
          <a:off x="76200" y="1722438"/>
          <a:ext cx="8610600" cy="4525962"/>
        </p:xfrm>
        <a:graphic>
          <a:graphicData uri="http://schemas.openxmlformats.org/presentationml/2006/ole">
            <p:oleObj spid="_x0000_s5122" name="Chart" r:id="rId4" imgW="8229600" imgH="4572000" progId="MSGraph.Chart.8">
              <p:embed followColorScheme="full"/>
            </p:oleObj>
          </a:graphicData>
        </a:graphic>
      </p:graphicFrame>
      <p:sp>
        <p:nvSpPr>
          <p:cNvPr id="5124"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E06FBC7-3AA5-4926-A487-91628045EF61}" type="slidenum">
              <a:rPr lang="en-US" smtClean="0"/>
              <a:pPr>
                <a:defRPr/>
              </a:pPr>
              <a:t>18</a:t>
            </a:fld>
            <a:endParaRPr lang="en-US" smtClean="0"/>
          </a:p>
        </p:txBody>
      </p:sp>
      <p:sp>
        <p:nvSpPr>
          <p:cNvPr id="798723" name="Text Box 3"/>
          <p:cNvSpPr txBox="1">
            <a:spLocks noChangeArrowheads="1"/>
          </p:cNvSpPr>
          <p:nvPr/>
        </p:nvSpPr>
        <p:spPr bwMode="auto">
          <a:xfrm>
            <a:off x="3810000" y="6318250"/>
            <a:ext cx="4479925" cy="311150"/>
          </a:xfrm>
          <a:prstGeom prst="rect">
            <a:avLst/>
          </a:prstGeom>
          <a:noFill/>
          <a:ln w="9525">
            <a:noFill/>
            <a:miter lim="800000"/>
            <a:headEnd/>
            <a:tailEnd/>
          </a:ln>
        </p:spPr>
        <p:txBody>
          <a:bodyPr>
            <a:spAutoFit/>
          </a:bodyPr>
          <a:lstStyle/>
          <a:p>
            <a:pPr lvl="1">
              <a:lnSpc>
                <a:spcPct val="80000"/>
              </a:lnSpc>
              <a:spcBef>
                <a:spcPct val="20000"/>
              </a:spcBef>
              <a:buFontTx/>
              <a:buChar char="–"/>
            </a:pPr>
            <a:r>
              <a:rPr lang="en-US">
                <a:latin typeface="Tahoma" pitchFamily="34" charset="0"/>
                <a:cs typeface="Tahoma" pitchFamily="34" charset="0"/>
              </a:rPr>
              <a:t>Building Academic Vocabulary, 2</a:t>
            </a:r>
          </a:p>
        </p:txBody>
      </p:sp>
      <p:sp>
        <p:nvSpPr>
          <p:cNvPr id="5126" name="Rectangle 4"/>
          <p:cNvSpPr>
            <a:spLocks noChangeArrowheads="1"/>
          </p:cNvSpPr>
          <p:nvPr/>
        </p:nvSpPr>
        <p:spPr bwMode="auto">
          <a:xfrm>
            <a:off x="0" y="0"/>
            <a:ext cx="6870700" cy="800100"/>
          </a:xfrm>
          <a:prstGeom prst="rect">
            <a:avLst/>
          </a:prstGeom>
          <a:noFill/>
          <a:ln w="9525">
            <a:noFill/>
            <a:miter lim="800000"/>
            <a:headEnd/>
            <a:tailEnd/>
          </a:ln>
        </p:spPr>
        <p:txBody>
          <a:bodyPr anchor="b"/>
          <a:lstStyle/>
          <a:p>
            <a:pPr algn="ctr"/>
            <a:endParaRPr lang="en-US" sz="4400">
              <a:solidFill>
                <a:schemeClr val="tx2"/>
              </a:solidFill>
              <a:latin typeface="Tahoma" pitchFamily="34" charset="0"/>
              <a:cs typeface="Tahoma" pitchFamily="34"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98723"/>
                                        </p:tgtEl>
                                        <p:attrNameLst>
                                          <p:attrName>style.visibility</p:attrName>
                                        </p:attrNameLst>
                                      </p:cBhvr>
                                      <p:to>
                                        <p:strVal val="visible"/>
                                      </p:to>
                                    </p:set>
                                    <p:animEffect transition="in" filter="dissolve">
                                      <p:cBhvr>
                                        <p:cTn id="7" dur="500"/>
                                        <p:tgtEl>
                                          <p:spTgt spid="798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2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 y="152400"/>
            <a:ext cx="10287000" cy="2362200"/>
          </a:xfrm>
        </p:spPr>
        <p:txBody>
          <a:bodyPr/>
          <a:lstStyle/>
          <a:p>
            <a:pPr algn="l" eaLnBrk="1" fontAlgn="auto" hangingPunct="1">
              <a:spcAft>
                <a:spcPts val="0"/>
              </a:spcAft>
              <a:defRPr/>
            </a:pPr>
            <a:r>
              <a:rPr lang="en-US" sz="4900" dirty="0" smtClean="0">
                <a:solidFill>
                  <a:srgbClr val="FFFFFF"/>
                </a:solidFill>
                <a:latin typeface="Arial" pitchFamily="34" charset="0"/>
                <a:cs typeface="Arial" pitchFamily="34" charset="0"/>
              </a:rPr>
              <a:t>Making Vocabulary Memorable</a:t>
            </a:r>
            <a:r>
              <a:rPr lang="en-US" sz="5300" dirty="0" smtClean="0">
                <a:solidFill>
                  <a:srgbClr val="FF0000"/>
                </a:solidFill>
              </a:rPr>
              <a:t>		</a:t>
            </a:r>
            <a:r>
              <a:rPr lang="en-US" dirty="0" smtClean="0">
                <a:solidFill>
                  <a:srgbClr val="FF0000"/>
                </a:solidFill>
              </a:rPr>
              <a:t>			</a:t>
            </a:r>
            <a:r>
              <a:rPr lang="en-US" sz="1050" dirty="0" smtClean="0">
                <a:solidFill>
                  <a:schemeClr val="tx1"/>
                </a:solidFill>
              </a:rPr>
              <a:t>)</a:t>
            </a:r>
            <a:endParaRPr lang="en-US" dirty="0">
              <a:solidFill>
                <a:srgbClr val="FF0000"/>
              </a:solidFill>
            </a:endParaRPr>
          </a:p>
        </p:txBody>
      </p:sp>
      <p:sp>
        <p:nvSpPr>
          <p:cNvPr id="6" name="Content Placeholder 5"/>
          <p:cNvSpPr>
            <a:spLocks noGrp="1"/>
          </p:cNvSpPr>
          <p:nvPr>
            <p:ph idx="1"/>
          </p:nvPr>
        </p:nvSpPr>
        <p:spPr>
          <a:xfrm>
            <a:off x="838200" y="1828800"/>
            <a:ext cx="7239000" cy="4322763"/>
          </a:xfrm>
          <a:solidFill>
            <a:schemeClr val="bg1"/>
          </a:solidFill>
        </p:spPr>
        <p:txBody>
          <a:bodyPr/>
          <a:lstStyle/>
          <a:p>
            <a:pPr>
              <a:buFont typeface="Wingdings 2" pitchFamily="18" charset="2"/>
              <a:buNone/>
            </a:pPr>
            <a:r>
              <a:rPr lang="en-US" sz="7200" smtClean="0"/>
              <a:t>     C</a:t>
            </a:r>
            <a:endParaRPr lang="en-US" sz="7200" b="1" smtClean="0"/>
          </a:p>
          <a:p>
            <a:pPr>
              <a:buFont typeface="Wingdings 2" pitchFamily="18" charset="2"/>
              <a:buNone/>
            </a:pPr>
            <a:r>
              <a:rPr lang="en-US" sz="7200" smtClean="0"/>
              <a:t>       O</a:t>
            </a:r>
          </a:p>
          <a:p>
            <a:pPr>
              <a:buFont typeface="Wingdings 2" pitchFamily="18" charset="2"/>
              <a:buNone/>
            </a:pPr>
            <a:r>
              <a:rPr lang="en-US" sz="7200" smtClean="0"/>
              <a:t>          D</a:t>
            </a:r>
          </a:p>
          <a:p>
            <a:pPr>
              <a:buFont typeface="Wingdings 2" pitchFamily="18" charset="2"/>
              <a:buNone/>
            </a:pPr>
            <a:r>
              <a:rPr lang="en-US" sz="7200" smtClean="0"/>
              <a:t>             E     </a:t>
            </a:r>
          </a:p>
        </p:txBody>
      </p:sp>
      <p:sp>
        <p:nvSpPr>
          <p:cNvPr id="24580"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B3BD1A9B-D592-4C25-BB4D-61F0098FF4D0}" type="slidenum">
              <a:rPr lang="en-US" smtClean="0"/>
              <a:pPr>
                <a:defRPr/>
              </a:pPr>
              <a:t>19</a:t>
            </a:fld>
            <a:endParaRPr lang="en-US" smtClean="0"/>
          </a:p>
        </p:txBody>
      </p:sp>
      <p:pic>
        <p:nvPicPr>
          <p:cNvPr id="21509" name="Picture 4" descr="organizing.jpg"/>
          <p:cNvPicPr>
            <a:picLocks noChangeAspect="1"/>
          </p:cNvPicPr>
          <p:nvPr/>
        </p:nvPicPr>
        <p:blipFill>
          <a:blip r:embed="rId3"/>
          <a:srcRect/>
          <a:stretch>
            <a:fillRect/>
          </a:stretch>
        </p:blipFill>
        <p:spPr bwMode="auto">
          <a:xfrm>
            <a:off x="5029200" y="1387475"/>
            <a:ext cx="3581400" cy="441642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dissolve">
                                      <p:cBhvr>
                                        <p:cTn id="7" dur="500"/>
                                        <p:tgtEl>
                                          <p:spTgt spid="6">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dissolv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dissolv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dissolv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dissolve">
                                      <p:cBhvr>
                                        <p:cTn id="2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239000" cy="1143000"/>
          </a:xfrm>
        </p:spPr>
        <p:txBody>
          <a:bodyPr/>
          <a:lstStyle/>
          <a:p>
            <a:pPr>
              <a:defRPr/>
            </a:pPr>
            <a:r>
              <a:rPr lang="en-US" dirty="0" smtClean="0"/>
              <a:t>Essential Questions</a:t>
            </a:r>
            <a:endParaRPr lang="en-US" dirty="0"/>
          </a:p>
        </p:txBody>
      </p:sp>
      <p:sp>
        <p:nvSpPr>
          <p:cNvPr id="9219" name="Content Placeholder 2"/>
          <p:cNvSpPr>
            <a:spLocks noGrp="1"/>
          </p:cNvSpPr>
          <p:nvPr>
            <p:ph idx="1"/>
          </p:nvPr>
        </p:nvSpPr>
        <p:spPr>
          <a:xfrm>
            <a:off x="0" y="990600"/>
            <a:ext cx="7848600" cy="4846638"/>
          </a:xfrm>
        </p:spPr>
        <p:txBody>
          <a:bodyPr/>
          <a:lstStyle/>
          <a:p>
            <a:r>
              <a:rPr lang="en-US" sz="3200" smtClean="0"/>
              <a:t>What are the CODE vocabulary principles?</a:t>
            </a:r>
          </a:p>
          <a:p>
            <a:r>
              <a:rPr lang="en-US" sz="3200" smtClean="0"/>
              <a:t>What are Marzano’s six steps to  effective vocabulary instruction? </a:t>
            </a:r>
          </a:p>
          <a:p>
            <a:r>
              <a:rPr lang="en-US" sz="3200" smtClean="0"/>
              <a:t>How do the CODE and Marzano steps help struggling students add to their word knowledge?</a:t>
            </a:r>
          </a:p>
          <a:p>
            <a:r>
              <a:rPr lang="en-US" sz="3200" smtClean="0"/>
              <a:t>How can I implement both the CODE principles and Marzano process into daily intervention instruction?</a:t>
            </a:r>
          </a:p>
        </p:txBody>
      </p:sp>
      <p:sp>
        <p:nvSpPr>
          <p:cNvPr id="12292"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B02086E2-4267-4D02-9604-5CC4D19545C9}" type="slidenum">
              <a:rPr lang="en-US" smtClean="0"/>
              <a:pPr>
                <a:defRPr/>
              </a:pPr>
              <a:t>2</a:t>
            </a:fld>
            <a:endParaRPr lang="en-US" smtClean="0"/>
          </a:p>
        </p:txBody>
      </p:sp>
      <p:pic>
        <p:nvPicPr>
          <p:cNvPr id="9221" name="Picture 4" descr="questions.jpg"/>
          <p:cNvPicPr>
            <a:picLocks noChangeAspect="1"/>
          </p:cNvPicPr>
          <p:nvPr/>
        </p:nvPicPr>
        <p:blipFill>
          <a:blip r:embed="rId3"/>
          <a:srcRect/>
          <a:stretch>
            <a:fillRect/>
          </a:stretch>
        </p:blipFill>
        <p:spPr bwMode="auto">
          <a:xfrm>
            <a:off x="7010400" y="533400"/>
            <a:ext cx="1524000" cy="19050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0" y="76200"/>
            <a:ext cx="10744200" cy="2346960"/>
          </a:xfrm>
        </p:spPr>
        <p:txBody>
          <a:bodyPr/>
          <a:lstStyle/>
          <a:p>
            <a:pPr eaLnBrk="1" fontAlgn="auto" hangingPunct="1">
              <a:spcAft>
                <a:spcPts val="0"/>
              </a:spcAft>
              <a:defRPr/>
            </a:pPr>
            <a:r>
              <a:rPr lang="en-US" sz="3200" dirty="0" smtClean="0"/>
              <a:t>Basic Principles of Vocabulary Instruction</a:t>
            </a:r>
            <a:r>
              <a:rPr lang="en-US" b="0" dirty="0" smtClean="0"/>
              <a:t/>
            </a:r>
            <a:br>
              <a:rPr lang="en-US" b="0" dirty="0" smtClean="0"/>
            </a:br>
            <a:r>
              <a:rPr lang="en-US" sz="2600" b="0" u="sng" dirty="0" smtClean="0"/>
              <a:t>Principle </a:t>
            </a:r>
            <a:r>
              <a:rPr lang="en-US" sz="2600" u="sng" dirty="0" smtClean="0"/>
              <a:t>C</a:t>
            </a:r>
          </a:p>
        </p:txBody>
      </p:sp>
      <p:sp>
        <p:nvSpPr>
          <p:cNvPr id="22531" name="Content Placeholder 2"/>
          <p:cNvSpPr>
            <a:spLocks noGrp="1"/>
          </p:cNvSpPr>
          <p:nvPr>
            <p:ph idx="1"/>
          </p:nvPr>
        </p:nvSpPr>
        <p:spPr>
          <a:xfrm>
            <a:off x="457200" y="1477963"/>
            <a:ext cx="5257800" cy="4846637"/>
          </a:xfrm>
        </p:spPr>
        <p:txBody>
          <a:bodyPr/>
          <a:lstStyle/>
          <a:p>
            <a:pPr eaLnBrk="1" hangingPunct="1">
              <a:buFont typeface="Wingdings 2" pitchFamily="18" charset="2"/>
              <a:buNone/>
            </a:pPr>
            <a:endParaRPr lang="en-US" sz="3600" smtClean="0"/>
          </a:p>
          <a:p>
            <a:pPr eaLnBrk="1" hangingPunct="1">
              <a:buFont typeface="Wingdings 2" pitchFamily="18" charset="2"/>
              <a:buNone/>
            </a:pPr>
            <a:endParaRPr lang="en-US" sz="4000" smtClean="0"/>
          </a:p>
          <a:p>
            <a:pPr eaLnBrk="1" hangingPunct="1">
              <a:buFont typeface="Wingdings 2" pitchFamily="18" charset="2"/>
              <a:buNone/>
            </a:pPr>
            <a:r>
              <a:rPr lang="en-US" smtClean="0"/>
              <a:t>Students remember</a:t>
            </a:r>
          </a:p>
          <a:p>
            <a:pPr eaLnBrk="1" hangingPunct="1">
              <a:buFont typeface="Wingdings 2" pitchFamily="18" charset="2"/>
              <a:buNone/>
            </a:pPr>
            <a:r>
              <a:rPr lang="en-US" smtClean="0"/>
              <a:t>vocabulary when the word is</a:t>
            </a:r>
          </a:p>
          <a:p>
            <a:pPr eaLnBrk="1" hangingPunct="1">
              <a:buFont typeface="Wingdings 2" pitchFamily="18" charset="2"/>
              <a:buNone/>
            </a:pPr>
            <a:r>
              <a:rPr lang="en-US" smtClean="0"/>
              <a:t>strongly </a:t>
            </a:r>
            <a:r>
              <a:rPr lang="en-US" sz="3400" b="1" u="sng" smtClean="0">
                <a:latin typeface="Castellar" pitchFamily="18" charset="0"/>
              </a:rPr>
              <a:t>C</a:t>
            </a:r>
            <a:r>
              <a:rPr lang="en-US" smtClean="0"/>
              <a:t>onnected to what</a:t>
            </a:r>
          </a:p>
          <a:p>
            <a:pPr eaLnBrk="1" hangingPunct="1">
              <a:buFont typeface="Wingdings 2" pitchFamily="18" charset="2"/>
              <a:buNone/>
            </a:pPr>
            <a:r>
              <a:rPr lang="en-US" smtClean="0"/>
              <a:t>they already know and have</a:t>
            </a:r>
          </a:p>
          <a:p>
            <a:pPr eaLnBrk="1" hangingPunct="1">
              <a:buFont typeface="Wingdings 2" pitchFamily="18" charset="2"/>
              <a:buNone/>
            </a:pPr>
            <a:r>
              <a:rPr lang="en-US" smtClean="0"/>
              <a:t>experienced.  </a:t>
            </a:r>
          </a:p>
        </p:txBody>
      </p:sp>
      <p:sp>
        <p:nvSpPr>
          <p:cNvPr id="25604" name="Slide Number Placeholder 3"/>
          <p:cNvSpPr>
            <a:spLocks noGrp="1"/>
          </p:cNvSpPr>
          <p:nvPr>
            <p:ph type="sldNum" sz="quarter" idx="12"/>
          </p:nvPr>
        </p:nvSpPr>
        <p:spPr bwMode="auto">
          <a:xfrm>
            <a:off x="6096000" y="1447800"/>
            <a:ext cx="1752600" cy="304800"/>
          </a:xfrm>
          <a:ln>
            <a:miter lim="800000"/>
            <a:headEnd/>
            <a:tailEnd/>
          </a:ln>
        </p:spPr>
        <p:txBody>
          <a:bodyPr wrap="square" numCol="1" anchorCtr="0" compatLnSpc="1">
            <a:prstTxWarp prst="textNoShape">
              <a:avLst/>
            </a:prstTxWarp>
          </a:bodyPr>
          <a:lstStyle/>
          <a:p>
            <a:pPr>
              <a:defRPr/>
            </a:pPr>
            <a:r>
              <a:rPr lang="en-US" dirty="0" smtClean="0"/>
              <a:t>Silver and Strong 2001</a:t>
            </a:r>
          </a:p>
        </p:txBody>
      </p:sp>
      <p:pic>
        <p:nvPicPr>
          <p:cNvPr id="22533" name="Picture 4" descr="organizing.jpg"/>
          <p:cNvPicPr>
            <a:picLocks noChangeAspect="1"/>
          </p:cNvPicPr>
          <p:nvPr/>
        </p:nvPicPr>
        <p:blipFill>
          <a:blip r:embed="rId3"/>
          <a:srcRect/>
          <a:stretch>
            <a:fillRect/>
          </a:stretch>
        </p:blipFill>
        <p:spPr bwMode="auto">
          <a:xfrm>
            <a:off x="5715000" y="2628900"/>
            <a:ext cx="3429000" cy="42291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b="0" dirty="0" smtClean="0"/>
              <a:t>Principle</a:t>
            </a:r>
            <a:r>
              <a:rPr lang="en-US" sz="4800" dirty="0" smtClean="0"/>
              <a:t> O</a:t>
            </a:r>
            <a:endParaRPr lang="en-US" sz="4800" dirty="0"/>
          </a:p>
        </p:txBody>
      </p:sp>
      <p:sp>
        <p:nvSpPr>
          <p:cNvPr id="23555" name="Content Placeholder 2"/>
          <p:cNvSpPr>
            <a:spLocks noGrp="1"/>
          </p:cNvSpPr>
          <p:nvPr>
            <p:ph idx="1"/>
          </p:nvPr>
        </p:nvSpPr>
        <p:spPr/>
        <p:txBody>
          <a:bodyPr/>
          <a:lstStyle/>
          <a:p>
            <a:pPr>
              <a:buFont typeface="Wingdings 2" pitchFamily="18" charset="2"/>
              <a:buNone/>
            </a:pPr>
            <a:endParaRPr lang="en-US" sz="3600" smtClean="0"/>
          </a:p>
          <a:p>
            <a:pPr>
              <a:buFont typeface="Wingdings 2" pitchFamily="18" charset="2"/>
              <a:buNone/>
            </a:pPr>
            <a:r>
              <a:rPr lang="en-US" sz="4400" smtClean="0"/>
              <a:t>Students remember more</a:t>
            </a:r>
          </a:p>
          <a:p>
            <a:pPr>
              <a:buFont typeface="Wingdings 2" pitchFamily="18" charset="2"/>
              <a:buNone/>
            </a:pPr>
            <a:r>
              <a:rPr lang="en-US" sz="4400" smtClean="0"/>
              <a:t>information when it is</a:t>
            </a:r>
          </a:p>
          <a:p>
            <a:pPr>
              <a:buFont typeface="Wingdings 2" pitchFamily="18" charset="2"/>
              <a:buNone/>
            </a:pPr>
            <a:r>
              <a:rPr lang="en-US" sz="4400" smtClean="0"/>
              <a:t>clearly </a:t>
            </a:r>
            <a:r>
              <a:rPr lang="en-US" sz="6000" b="1" u="sng" smtClean="0"/>
              <a:t>O</a:t>
            </a:r>
            <a:r>
              <a:rPr lang="en-US" sz="4400" smtClean="0"/>
              <a:t>rganized. </a:t>
            </a:r>
          </a:p>
          <a:p>
            <a:endParaRPr lang="en-US" smtClean="0"/>
          </a:p>
        </p:txBody>
      </p:sp>
      <p:sp>
        <p:nvSpPr>
          <p:cNvPr id="26628"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B7094068-FD32-4989-B358-3205A2FED2AD}" type="slidenum">
              <a:rPr lang="en-US" smtClean="0"/>
              <a:pPr>
                <a:defRPr/>
              </a:pPr>
              <a:t>21</a:t>
            </a:fld>
            <a:endParaRPr lang="en-US" smtClean="0"/>
          </a:p>
        </p:txBody>
      </p:sp>
      <p:pic>
        <p:nvPicPr>
          <p:cNvPr id="23557" name="Picture 4" descr="organizing.jpg"/>
          <p:cNvPicPr>
            <a:picLocks noChangeAspect="1"/>
          </p:cNvPicPr>
          <p:nvPr/>
        </p:nvPicPr>
        <p:blipFill>
          <a:blip r:embed="rId3"/>
          <a:srcRect/>
          <a:stretch>
            <a:fillRect/>
          </a:stretch>
        </p:blipFill>
        <p:spPr bwMode="auto">
          <a:xfrm>
            <a:off x="7010400" y="4343400"/>
            <a:ext cx="1681163" cy="207327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b="0" dirty="0" smtClean="0"/>
              <a:t>Principle </a:t>
            </a:r>
            <a:r>
              <a:rPr lang="en-US" sz="4800" dirty="0" smtClean="0"/>
              <a:t>D</a:t>
            </a:r>
            <a:endParaRPr lang="en-US" sz="4800" dirty="0"/>
          </a:p>
        </p:txBody>
      </p:sp>
      <p:sp>
        <p:nvSpPr>
          <p:cNvPr id="24579" name="Content Placeholder 2"/>
          <p:cNvSpPr>
            <a:spLocks noGrp="1"/>
          </p:cNvSpPr>
          <p:nvPr>
            <p:ph idx="1"/>
          </p:nvPr>
        </p:nvSpPr>
        <p:spPr/>
        <p:txBody>
          <a:bodyPr/>
          <a:lstStyle/>
          <a:p>
            <a:pPr>
              <a:buFont typeface="Wingdings 2" pitchFamily="18" charset="2"/>
              <a:buNone/>
            </a:pPr>
            <a:endParaRPr lang="en-US" sz="3600" smtClean="0"/>
          </a:p>
          <a:p>
            <a:pPr>
              <a:buFont typeface="Wingdings 2" pitchFamily="18" charset="2"/>
              <a:buNone/>
            </a:pPr>
            <a:r>
              <a:rPr lang="en-US" sz="4000" smtClean="0"/>
              <a:t>Students remember</a:t>
            </a:r>
          </a:p>
          <a:p>
            <a:pPr>
              <a:buFont typeface="Wingdings 2" pitchFamily="18" charset="2"/>
              <a:buNone/>
            </a:pPr>
            <a:r>
              <a:rPr lang="en-US" sz="4000" smtClean="0"/>
              <a:t>vocabulary when it is </a:t>
            </a:r>
            <a:r>
              <a:rPr lang="en-US" sz="6000" b="1" u="sng" smtClean="0"/>
              <a:t>D</a:t>
            </a:r>
            <a:r>
              <a:rPr lang="en-US" sz="4000" smtClean="0"/>
              <a:t>eeply</a:t>
            </a:r>
          </a:p>
          <a:p>
            <a:pPr>
              <a:buFont typeface="Wingdings 2" pitchFamily="18" charset="2"/>
              <a:buNone/>
            </a:pPr>
            <a:r>
              <a:rPr lang="en-US" sz="4000" smtClean="0"/>
              <a:t>processed through visual,</a:t>
            </a:r>
          </a:p>
          <a:p>
            <a:pPr>
              <a:buFont typeface="Wingdings 2" pitchFamily="18" charset="2"/>
              <a:buNone/>
            </a:pPr>
            <a:r>
              <a:rPr lang="en-US" sz="4000" smtClean="0"/>
              <a:t>auditory, physical, or</a:t>
            </a:r>
          </a:p>
          <a:p>
            <a:pPr>
              <a:buFont typeface="Wingdings 2" pitchFamily="18" charset="2"/>
              <a:buNone/>
            </a:pPr>
            <a:r>
              <a:rPr lang="en-US" sz="4000" smtClean="0"/>
              <a:t>emotional experiences. </a:t>
            </a:r>
          </a:p>
          <a:p>
            <a:endParaRPr lang="en-US" smtClean="0"/>
          </a:p>
        </p:txBody>
      </p:sp>
      <p:sp>
        <p:nvSpPr>
          <p:cNvPr id="27652"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42737878-B6AF-49C5-A734-49893421ED55}" type="slidenum">
              <a:rPr lang="en-US" smtClean="0"/>
              <a:pPr>
                <a:defRPr/>
              </a:pPr>
              <a:t>22</a:t>
            </a:fld>
            <a:endParaRPr lang="en-US" smtClean="0"/>
          </a:p>
        </p:txBody>
      </p:sp>
      <p:pic>
        <p:nvPicPr>
          <p:cNvPr id="24581" name="Picture 4" descr="organizing.jpg"/>
          <p:cNvPicPr>
            <a:picLocks noChangeAspect="1"/>
          </p:cNvPicPr>
          <p:nvPr/>
        </p:nvPicPr>
        <p:blipFill>
          <a:blip r:embed="rId3"/>
          <a:srcRect/>
          <a:stretch>
            <a:fillRect/>
          </a:stretch>
        </p:blipFill>
        <p:spPr bwMode="auto">
          <a:xfrm>
            <a:off x="6934200" y="4191000"/>
            <a:ext cx="1681163" cy="207327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b="0" dirty="0" smtClean="0"/>
              <a:t>Principle </a:t>
            </a:r>
            <a:r>
              <a:rPr lang="en-US" sz="4800" dirty="0" smtClean="0"/>
              <a:t>E</a:t>
            </a:r>
            <a:endParaRPr lang="en-US" sz="4800" dirty="0"/>
          </a:p>
        </p:txBody>
      </p:sp>
      <p:sp>
        <p:nvSpPr>
          <p:cNvPr id="25603" name="Content Placeholder 2"/>
          <p:cNvSpPr>
            <a:spLocks noGrp="1"/>
          </p:cNvSpPr>
          <p:nvPr>
            <p:ph idx="1"/>
          </p:nvPr>
        </p:nvSpPr>
        <p:spPr>
          <a:xfrm>
            <a:off x="381000" y="1752600"/>
            <a:ext cx="7239000" cy="3581400"/>
          </a:xfrm>
        </p:spPr>
        <p:txBody>
          <a:bodyPr/>
          <a:lstStyle/>
          <a:p>
            <a:pPr>
              <a:buFont typeface="Wingdings 2" pitchFamily="18" charset="2"/>
              <a:buNone/>
            </a:pPr>
            <a:r>
              <a:rPr lang="en-US" sz="4000" smtClean="0"/>
              <a:t>Students remember</a:t>
            </a:r>
          </a:p>
          <a:p>
            <a:pPr>
              <a:buFont typeface="Wingdings 2" pitchFamily="18" charset="2"/>
              <a:buNone/>
            </a:pPr>
            <a:r>
              <a:rPr lang="en-US" sz="4000" smtClean="0"/>
              <a:t>vocabulary when they are</a:t>
            </a:r>
          </a:p>
          <a:p>
            <a:pPr>
              <a:buFont typeface="Wingdings 2" pitchFamily="18" charset="2"/>
              <a:buNone/>
            </a:pPr>
            <a:r>
              <a:rPr lang="en-US" sz="4000" smtClean="0"/>
              <a:t>given the opportunity to</a:t>
            </a:r>
          </a:p>
          <a:p>
            <a:pPr>
              <a:buFont typeface="Wingdings 2" pitchFamily="18" charset="2"/>
              <a:buNone/>
            </a:pPr>
            <a:r>
              <a:rPr lang="en-US" sz="6000" b="1" u="sng" smtClean="0"/>
              <a:t>E</a:t>
            </a:r>
            <a:r>
              <a:rPr lang="en-US" sz="4000" smtClean="0"/>
              <a:t>xplore or think about it in a</a:t>
            </a:r>
          </a:p>
          <a:p>
            <a:pPr>
              <a:buFont typeface="Wingdings 2" pitchFamily="18" charset="2"/>
              <a:buNone/>
            </a:pPr>
            <a:r>
              <a:rPr lang="en-US" sz="4000" smtClean="0"/>
              <a:t>variety of ways.</a:t>
            </a:r>
          </a:p>
          <a:p>
            <a:endParaRPr lang="en-US" smtClean="0"/>
          </a:p>
        </p:txBody>
      </p:sp>
      <p:sp>
        <p:nvSpPr>
          <p:cNvPr id="28676"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7153C6D-BEE0-47E0-976B-FE85E8E1E713}" type="slidenum">
              <a:rPr lang="en-US" smtClean="0"/>
              <a:pPr>
                <a:defRPr/>
              </a:pPr>
              <a:t>23</a:t>
            </a:fld>
            <a:endParaRPr lang="en-US" smtClean="0"/>
          </a:p>
        </p:txBody>
      </p:sp>
      <p:pic>
        <p:nvPicPr>
          <p:cNvPr id="25605" name="Picture 4" descr="organizing.jpg"/>
          <p:cNvPicPr>
            <a:picLocks noChangeAspect="1"/>
          </p:cNvPicPr>
          <p:nvPr/>
        </p:nvPicPr>
        <p:blipFill>
          <a:blip r:embed="rId3"/>
          <a:srcRect/>
          <a:stretch>
            <a:fillRect/>
          </a:stretch>
        </p:blipFill>
        <p:spPr bwMode="auto">
          <a:xfrm>
            <a:off x="7234238" y="4708525"/>
            <a:ext cx="1681162" cy="207327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0674"/>
            <a:ext cx="7239000" cy="1889125"/>
          </a:xfrm>
        </p:spPr>
        <p:txBody>
          <a:bodyPr>
            <a:noAutofit/>
          </a:bodyPr>
          <a:lstStyle/>
          <a:p>
            <a:pPr>
              <a:defRPr/>
            </a:pPr>
            <a:r>
              <a:rPr lang="en-US" sz="4000" dirty="0" smtClean="0"/>
              <a:t>Daily Classroom Instruction for Vocabulary</a:t>
            </a:r>
            <a:endParaRPr lang="en-US" sz="4000" dirty="0"/>
          </a:p>
        </p:txBody>
      </p:sp>
      <p:sp>
        <p:nvSpPr>
          <p:cNvPr id="26627" name="Content Placeholder 3"/>
          <p:cNvSpPr>
            <a:spLocks noGrp="1"/>
          </p:cNvSpPr>
          <p:nvPr>
            <p:ph idx="1"/>
          </p:nvPr>
        </p:nvSpPr>
        <p:spPr>
          <a:xfrm>
            <a:off x="-228600" y="1768475"/>
            <a:ext cx="8229600" cy="4708525"/>
          </a:xfrm>
        </p:spPr>
        <p:txBody>
          <a:bodyPr/>
          <a:lstStyle/>
          <a:p>
            <a:pPr>
              <a:buFont typeface="Wingdings 2" pitchFamily="18" charset="2"/>
              <a:buNone/>
            </a:pPr>
            <a:r>
              <a:rPr lang="en-US" smtClean="0"/>
              <a:t> </a:t>
            </a:r>
          </a:p>
          <a:p>
            <a:pPr algn="ctr">
              <a:buFont typeface="Wingdings 2" pitchFamily="18" charset="2"/>
              <a:buNone/>
            </a:pPr>
            <a:endParaRPr lang="en-US" sz="5400" smtClean="0"/>
          </a:p>
          <a:p>
            <a:pPr algn="ctr">
              <a:buFont typeface="Wingdings 2" pitchFamily="18" charset="2"/>
              <a:buNone/>
            </a:pPr>
            <a:r>
              <a:rPr lang="en-US" sz="5400" smtClean="0"/>
              <a:t>Marzano’s Six-Step Approach</a:t>
            </a:r>
          </a:p>
        </p:txBody>
      </p:sp>
      <p:sp>
        <p:nvSpPr>
          <p:cNvPr id="29700"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3ED23ECA-714A-42C2-9250-3EDE30B30317}" type="slidenum">
              <a:rPr lang="en-US" smtClean="0"/>
              <a:pPr>
                <a:defRPr/>
              </a:pPr>
              <a:t>24</a:t>
            </a:fld>
            <a:endParaRPr lang="en-US" smtClean="0"/>
          </a:p>
        </p:txBody>
      </p:sp>
      <p:pic>
        <p:nvPicPr>
          <p:cNvPr id="5" name="Picture 4" descr="steps.jpg"/>
          <p:cNvPicPr>
            <a:picLocks noChangeAspect="1"/>
          </p:cNvPicPr>
          <p:nvPr/>
        </p:nvPicPr>
        <p:blipFill>
          <a:blip r:embed="rId3" cstate="print">
            <a:duotone>
              <a:prstClr val="black"/>
              <a:schemeClr val="accent2">
                <a:tint val="45000"/>
                <a:satMod val="400000"/>
              </a:schemeClr>
            </a:duotone>
          </a:blip>
          <a:stretch>
            <a:fillRect/>
          </a:stretch>
        </p:blipFill>
        <p:spPr>
          <a:xfrm>
            <a:off x="7896225" y="4419600"/>
            <a:ext cx="1247775" cy="1247775"/>
          </a:xfrm>
          <a:prstGeom prst="rect">
            <a:avLst/>
          </a:prstGeom>
        </p:spPr>
      </p:pic>
      <p:pic>
        <p:nvPicPr>
          <p:cNvPr id="6" name="Picture 5" descr="steps.jpg"/>
          <p:cNvPicPr>
            <a:picLocks noChangeAspect="1"/>
          </p:cNvPicPr>
          <p:nvPr/>
        </p:nvPicPr>
        <p:blipFill>
          <a:blip r:embed="rId3" cstate="print">
            <a:duotone>
              <a:prstClr val="black"/>
              <a:schemeClr val="accent2">
                <a:tint val="45000"/>
                <a:satMod val="400000"/>
              </a:schemeClr>
            </a:duotone>
          </a:blip>
          <a:stretch>
            <a:fillRect/>
          </a:stretch>
        </p:blipFill>
        <p:spPr>
          <a:xfrm>
            <a:off x="7467600" y="3276600"/>
            <a:ext cx="1247775" cy="1247775"/>
          </a:xfrm>
          <a:prstGeom prst="rect">
            <a:avLst/>
          </a:prstGeom>
        </p:spPr>
      </p:pic>
      <p:pic>
        <p:nvPicPr>
          <p:cNvPr id="7" name="Picture 6" descr="steps.jpg"/>
          <p:cNvPicPr>
            <a:picLocks noChangeAspect="1"/>
          </p:cNvPicPr>
          <p:nvPr/>
        </p:nvPicPr>
        <p:blipFill>
          <a:blip r:embed="rId3" cstate="print">
            <a:duotone>
              <a:prstClr val="black"/>
              <a:schemeClr val="accent2">
                <a:tint val="45000"/>
                <a:satMod val="400000"/>
              </a:schemeClr>
            </a:duotone>
          </a:blip>
          <a:stretch>
            <a:fillRect/>
          </a:stretch>
        </p:blipFill>
        <p:spPr>
          <a:xfrm>
            <a:off x="7086600" y="2133600"/>
            <a:ext cx="1247775" cy="1247775"/>
          </a:xfrm>
          <a:prstGeom prst="rect">
            <a:avLst/>
          </a:prstGeom>
          <a:noFill/>
          <a:ln>
            <a:noFill/>
          </a:ln>
        </p:spPr>
      </p:pic>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0" y="381000"/>
            <a:ext cx="9144000" cy="1828800"/>
          </a:xfrm>
        </p:spPr>
        <p:txBody>
          <a:bodyPr/>
          <a:lstStyle/>
          <a:p>
            <a:pPr eaLnBrk="1" fontAlgn="auto" hangingPunct="1">
              <a:spcAft>
                <a:spcPts val="0"/>
              </a:spcAft>
              <a:defRPr/>
            </a:pPr>
            <a:r>
              <a:rPr lang="en-US" sz="5400" u="sng" dirty="0" smtClean="0">
                <a:latin typeface="Tahoma" pitchFamily="34" charset="0"/>
                <a:cs typeface="Tahoma" pitchFamily="34" charset="0"/>
              </a:rPr>
              <a:t>Step 1</a:t>
            </a:r>
            <a:r>
              <a:rPr lang="en-US" sz="4800" dirty="0" smtClean="0">
                <a:latin typeface="Tahoma" pitchFamily="34" charset="0"/>
                <a:cs typeface="Tahoma" pitchFamily="34" charset="0"/>
              </a:rPr>
              <a:t> </a:t>
            </a:r>
            <a:br>
              <a:rPr lang="en-US" sz="4800" dirty="0" smtClean="0">
                <a:latin typeface="Tahoma" pitchFamily="34" charset="0"/>
                <a:cs typeface="Tahoma" pitchFamily="34" charset="0"/>
              </a:rPr>
            </a:br>
            <a:endParaRPr lang="en-US" sz="4800" dirty="0" smtClean="0">
              <a:latin typeface="Tahoma" pitchFamily="34" charset="0"/>
              <a:cs typeface="Tahoma" pitchFamily="34" charset="0"/>
            </a:endParaRPr>
          </a:p>
        </p:txBody>
      </p:sp>
      <p:sp>
        <p:nvSpPr>
          <p:cNvPr id="27651" name="Rectangle 3"/>
          <p:cNvSpPr>
            <a:spLocks noGrp="1" noChangeArrowheads="1"/>
          </p:cNvSpPr>
          <p:nvPr>
            <p:ph idx="1"/>
          </p:nvPr>
        </p:nvSpPr>
        <p:spPr>
          <a:xfrm>
            <a:off x="3733800" y="1905000"/>
            <a:ext cx="4872038" cy="4343400"/>
          </a:xfrm>
        </p:spPr>
        <p:txBody>
          <a:bodyPr/>
          <a:lstStyle/>
          <a:p>
            <a:pPr marL="609600" indent="-609600" eaLnBrk="1" hangingPunct="1">
              <a:buFont typeface="Wingdings 2" pitchFamily="18" charset="2"/>
              <a:buNone/>
            </a:pPr>
            <a:r>
              <a:rPr lang="en-US" sz="4000" smtClean="0">
                <a:latin typeface="Tahoma" pitchFamily="34" charset="0"/>
                <a:cs typeface="Tahoma" pitchFamily="34" charset="0"/>
              </a:rPr>
              <a:t>The teacher provides a description, explanation or example of the new term.</a:t>
            </a:r>
          </a:p>
          <a:p>
            <a:pPr marL="609600" indent="-609600" algn="r" eaLnBrk="1" hangingPunct="1">
              <a:buFont typeface="Wingdings" pitchFamily="2" charset="2"/>
              <a:buNone/>
            </a:pPr>
            <a:endParaRPr lang="en-US" sz="1600" smtClean="0">
              <a:latin typeface="Tahoma" pitchFamily="34" charset="0"/>
              <a:cs typeface="Tahoma" pitchFamily="34" charset="0"/>
            </a:endParaRPr>
          </a:p>
        </p:txBody>
      </p:sp>
      <p:sp>
        <p:nvSpPr>
          <p:cNvPr id="30724"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D8E07E1-C20A-4CFD-B67C-C7E8C7FC190F}" type="slidenum">
              <a:rPr lang="en-US" smtClean="0"/>
              <a:pPr>
                <a:defRPr/>
              </a:pPr>
              <a:t>25</a:t>
            </a:fld>
            <a:endParaRPr lang="en-US" smtClean="0"/>
          </a:p>
        </p:txBody>
      </p:sp>
      <p:pic>
        <p:nvPicPr>
          <p:cNvPr id="27653" name="Picture 5" descr="Teacher-working-on-white-board_medium.jpg"/>
          <p:cNvPicPr>
            <a:picLocks noChangeAspect="1"/>
          </p:cNvPicPr>
          <p:nvPr/>
        </p:nvPicPr>
        <p:blipFill>
          <a:blip r:embed="rId3"/>
          <a:srcRect/>
          <a:stretch>
            <a:fillRect/>
          </a:stretch>
        </p:blipFill>
        <p:spPr bwMode="auto">
          <a:xfrm>
            <a:off x="381000" y="1676400"/>
            <a:ext cx="3213100" cy="4487863"/>
          </a:xfrm>
          <a:prstGeom prst="rect">
            <a:avLst/>
          </a:prstGeom>
          <a:noFill/>
          <a:ln w="9525">
            <a:noFill/>
            <a:miter lim="800000"/>
            <a:headEnd/>
            <a:tailEnd/>
          </a:ln>
        </p:spPr>
      </p:pic>
      <p:pic>
        <p:nvPicPr>
          <p:cNvPr id="6" name="Picture 5" descr="steps.jpg"/>
          <p:cNvPicPr>
            <a:picLocks noChangeAspect="1"/>
          </p:cNvPicPr>
          <p:nvPr/>
        </p:nvPicPr>
        <p:blipFill>
          <a:blip r:embed="rId4" cstate="print">
            <a:duotone>
              <a:prstClr val="black"/>
              <a:schemeClr val="accent2">
                <a:tint val="45000"/>
                <a:satMod val="400000"/>
              </a:schemeClr>
            </a:duotone>
          </a:blip>
          <a:stretch>
            <a:fillRect/>
          </a:stretch>
        </p:blipFill>
        <p:spPr>
          <a:xfrm rot="20336866">
            <a:off x="6942333" y="8133"/>
            <a:ext cx="2139914" cy="2139914"/>
          </a:xfrm>
          <a:prstGeom prst="rect">
            <a:avLst/>
          </a:prstGeom>
          <a:noFill/>
          <a:ln>
            <a:noFill/>
          </a:ln>
        </p:spPr>
      </p:pic>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5400" u="sng" dirty="0" smtClean="0"/>
              <a:t>Step 2</a:t>
            </a:r>
            <a:endParaRPr lang="en-US" sz="5400" u="sng" dirty="0"/>
          </a:p>
        </p:txBody>
      </p:sp>
      <p:sp>
        <p:nvSpPr>
          <p:cNvPr id="28675" name="Content Placeholder 2"/>
          <p:cNvSpPr>
            <a:spLocks noGrp="1"/>
          </p:cNvSpPr>
          <p:nvPr>
            <p:ph idx="1"/>
          </p:nvPr>
        </p:nvSpPr>
        <p:spPr/>
        <p:txBody>
          <a:bodyPr/>
          <a:lstStyle/>
          <a:p>
            <a:pPr algn="ctr">
              <a:buFont typeface="Wingdings 2" pitchFamily="18" charset="2"/>
              <a:buNone/>
            </a:pPr>
            <a:r>
              <a:rPr lang="en-US" sz="4000" smtClean="0">
                <a:latin typeface="Tahoma" pitchFamily="34" charset="0"/>
                <a:cs typeface="Tahoma" pitchFamily="34" charset="0"/>
              </a:rPr>
              <a:t>Students restate the explanation of the new term in their own words.</a:t>
            </a:r>
          </a:p>
          <a:p>
            <a:endParaRPr lang="en-US" smtClean="0"/>
          </a:p>
        </p:txBody>
      </p:sp>
      <p:sp>
        <p:nvSpPr>
          <p:cNvPr id="31748"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3471D301-B757-414B-8D35-4FA9C8130D4F}" type="slidenum">
              <a:rPr lang="en-US" smtClean="0"/>
              <a:pPr>
                <a:defRPr/>
              </a:pPr>
              <a:t>26</a:t>
            </a:fld>
            <a:endParaRPr lang="en-US" smtClean="0"/>
          </a:p>
        </p:txBody>
      </p:sp>
      <p:pic>
        <p:nvPicPr>
          <p:cNvPr id="28677" name="Picture 4" descr="studentspeaking.jpg"/>
          <p:cNvPicPr>
            <a:picLocks noChangeAspect="1"/>
          </p:cNvPicPr>
          <p:nvPr/>
        </p:nvPicPr>
        <p:blipFill>
          <a:blip r:embed="rId3"/>
          <a:srcRect/>
          <a:stretch>
            <a:fillRect/>
          </a:stretch>
        </p:blipFill>
        <p:spPr bwMode="auto">
          <a:xfrm>
            <a:off x="2438400" y="3905250"/>
            <a:ext cx="4079875" cy="2716213"/>
          </a:xfrm>
          <a:prstGeom prst="rect">
            <a:avLst/>
          </a:prstGeom>
          <a:noFill/>
          <a:ln w="9525">
            <a:noFill/>
            <a:miter lim="800000"/>
            <a:headEnd/>
            <a:tailEnd/>
          </a:ln>
        </p:spPr>
      </p:pic>
      <p:pic>
        <p:nvPicPr>
          <p:cNvPr id="6" name="Picture 5" descr="steps.jpg"/>
          <p:cNvPicPr>
            <a:picLocks noChangeAspect="1"/>
          </p:cNvPicPr>
          <p:nvPr/>
        </p:nvPicPr>
        <p:blipFill>
          <a:blip r:embed="rId4" cstate="print">
            <a:duotone>
              <a:prstClr val="black"/>
              <a:schemeClr val="accent2">
                <a:tint val="45000"/>
                <a:satMod val="400000"/>
              </a:schemeClr>
            </a:duotone>
          </a:blip>
          <a:stretch>
            <a:fillRect/>
          </a:stretch>
        </p:blipFill>
        <p:spPr>
          <a:xfrm rot="1448853">
            <a:off x="7211032" y="276832"/>
            <a:ext cx="1247775" cy="1247775"/>
          </a:xfrm>
          <a:prstGeom prst="rect">
            <a:avLst/>
          </a:prstGeom>
          <a:noFill/>
          <a:ln>
            <a:noFill/>
          </a:ln>
        </p:spPr>
      </p:pic>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5400" u="sng" dirty="0" smtClean="0"/>
              <a:t>Step 3</a:t>
            </a:r>
            <a:endParaRPr lang="en-US" sz="5400" u="sng" dirty="0"/>
          </a:p>
        </p:txBody>
      </p:sp>
      <p:sp>
        <p:nvSpPr>
          <p:cNvPr id="29699" name="Content Placeholder 2"/>
          <p:cNvSpPr>
            <a:spLocks noGrp="1"/>
          </p:cNvSpPr>
          <p:nvPr>
            <p:ph idx="1"/>
          </p:nvPr>
        </p:nvSpPr>
        <p:spPr/>
        <p:txBody>
          <a:bodyPr/>
          <a:lstStyle/>
          <a:p>
            <a:pPr>
              <a:buFont typeface="Wingdings 2" pitchFamily="18" charset="2"/>
              <a:buNone/>
            </a:pPr>
            <a:endParaRPr lang="en-US" smtClean="0">
              <a:latin typeface="Tahoma" pitchFamily="34" charset="0"/>
              <a:cs typeface="Tahoma" pitchFamily="34" charset="0"/>
            </a:endParaRPr>
          </a:p>
          <a:p>
            <a:pPr algn="ctr">
              <a:buFont typeface="Wingdings 2" pitchFamily="18" charset="2"/>
              <a:buNone/>
            </a:pPr>
            <a:r>
              <a:rPr lang="en-US" sz="3600" smtClean="0">
                <a:latin typeface="Tahoma" pitchFamily="34" charset="0"/>
                <a:cs typeface="Tahoma" pitchFamily="34" charset="0"/>
              </a:rPr>
              <a:t>	</a:t>
            </a:r>
            <a:r>
              <a:rPr lang="en-US" sz="4000" smtClean="0">
                <a:latin typeface="Tahoma" pitchFamily="34" charset="0"/>
                <a:cs typeface="Tahoma" pitchFamily="34" charset="0"/>
              </a:rPr>
              <a:t>Students create a nonlinguistic representation of the term.</a:t>
            </a:r>
          </a:p>
          <a:p>
            <a:endParaRPr lang="en-US" smtClean="0"/>
          </a:p>
          <a:p>
            <a:endParaRPr lang="en-US" smtClean="0"/>
          </a:p>
        </p:txBody>
      </p:sp>
      <p:sp>
        <p:nvSpPr>
          <p:cNvPr id="32772"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6C7CC95B-723B-4520-A083-4B43E1A0B729}" type="slidenum">
              <a:rPr lang="en-US" smtClean="0"/>
              <a:pPr>
                <a:defRPr/>
              </a:pPr>
              <a:t>27</a:t>
            </a:fld>
            <a:endParaRPr lang="en-US" smtClean="0"/>
          </a:p>
        </p:txBody>
      </p:sp>
      <p:pic>
        <p:nvPicPr>
          <p:cNvPr id="29701" name="Picture 4" descr="concept map.jpg"/>
          <p:cNvPicPr>
            <a:picLocks noChangeAspect="1"/>
          </p:cNvPicPr>
          <p:nvPr/>
        </p:nvPicPr>
        <p:blipFill>
          <a:blip r:embed="rId3"/>
          <a:srcRect/>
          <a:stretch>
            <a:fillRect/>
          </a:stretch>
        </p:blipFill>
        <p:spPr bwMode="auto">
          <a:xfrm rot="-1100980">
            <a:off x="571500" y="276225"/>
            <a:ext cx="1651000" cy="1622425"/>
          </a:xfrm>
          <a:prstGeom prst="rect">
            <a:avLst/>
          </a:prstGeom>
          <a:noFill/>
          <a:ln w="9525">
            <a:noFill/>
            <a:miter lim="800000"/>
            <a:headEnd/>
            <a:tailEnd/>
          </a:ln>
        </p:spPr>
      </p:pic>
      <p:pic>
        <p:nvPicPr>
          <p:cNvPr id="29702" name="Picture 5" descr="graphic2.jpg"/>
          <p:cNvPicPr>
            <a:picLocks noChangeAspect="1"/>
          </p:cNvPicPr>
          <p:nvPr/>
        </p:nvPicPr>
        <p:blipFill>
          <a:blip r:embed="rId4"/>
          <a:srcRect/>
          <a:stretch>
            <a:fillRect/>
          </a:stretch>
        </p:blipFill>
        <p:spPr bwMode="auto">
          <a:xfrm>
            <a:off x="2709863" y="4545013"/>
            <a:ext cx="1163637" cy="1627187"/>
          </a:xfrm>
          <a:prstGeom prst="rect">
            <a:avLst/>
          </a:prstGeom>
          <a:noFill/>
          <a:ln w="9525">
            <a:noFill/>
            <a:miter lim="800000"/>
            <a:headEnd/>
            <a:tailEnd/>
          </a:ln>
        </p:spPr>
      </p:pic>
      <p:pic>
        <p:nvPicPr>
          <p:cNvPr id="29703" name="Picture 7" descr="pictograph.jpg"/>
          <p:cNvPicPr>
            <a:picLocks noChangeAspect="1"/>
          </p:cNvPicPr>
          <p:nvPr/>
        </p:nvPicPr>
        <p:blipFill>
          <a:blip r:embed="rId5"/>
          <a:srcRect/>
          <a:stretch>
            <a:fillRect/>
          </a:stretch>
        </p:blipFill>
        <p:spPr bwMode="auto">
          <a:xfrm rot="-331959">
            <a:off x="430213" y="4338638"/>
            <a:ext cx="1549400" cy="1109662"/>
          </a:xfrm>
          <a:prstGeom prst="rect">
            <a:avLst/>
          </a:prstGeom>
          <a:noFill/>
          <a:ln w="9525">
            <a:noFill/>
            <a:miter lim="800000"/>
            <a:headEnd/>
            <a:tailEnd/>
          </a:ln>
        </p:spPr>
      </p:pic>
      <p:pic>
        <p:nvPicPr>
          <p:cNvPr id="29704" name="Picture 8" descr="grahphic3.jpg"/>
          <p:cNvPicPr>
            <a:picLocks noChangeAspect="1"/>
          </p:cNvPicPr>
          <p:nvPr/>
        </p:nvPicPr>
        <p:blipFill>
          <a:blip r:embed="rId6"/>
          <a:srcRect/>
          <a:stretch>
            <a:fillRect/>
          </a:stretch>
        </p:blipFill>
        <p:spPr bwMode="auto">
          <a:xfrm rot="620015">
            <a:off x="5260975" y="4779963"/>
            <a:ext cx="1568450" cy="1025525"/>
          </a:xfrm>
          <a:prstGeom prst="rect">
            <a:avLst/>
          </a:prstGeom>
          <a:noFill/>
          <a:ln w="9525">
            <a:noFill/>
            <a:miter lim="800000"/>
            <a:headEnd/>
            <a:tailEnd/>
          </a:ln>
        </p:spPr>
      </p:pic>
      <p:pic>
        <p:nvPicPr>
          <p:cNvPr id="12" name="Picture 11" descr="steps.jpg"/>
          <p:cNvPicPr>
            <a:picLocks noChangeAspect="1"/>
          </p:cNvPicPr>
          <p:nvPr/>
        </p:nvPicPr>
        <p:blipFill>
          <a:blip r:embed="rId7" cstate="print">
            <a:duotone>
              <a:prstClr val="black"/>
              <a:schemeClr val="accent2">
                <a:tint val="45000"/>
                <a:satMod val="400000"/>
              </a:schemeClr>
            </a:duotone>
          </a:blip>
          <a:stretch>
            <a:fillRect/>
          </a:stretch>
        </p:blipFill>
        <p:spPr>
          <a:xfrm rot="21213852">
            <a:off x="7275369" y="645971"/>
            <a:ext cx="1247775" cy="1247775"/>
          </a:xfrm>
          <a:prstGeom prst="rect">
            <a:avLst/>
          </a:prstGeom>
          <a:noFill/>
          <a:ln>
            <a:noFill/>
          </a:ln>
        </p:spPr>
      </p:pic>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7"/>
          <p:cNvSpPr>
            <a:spLocks noGrp="1" noChangeArrowheads="1"/>
          </p:cNvSpPr>
          <p:nvPr>
            <p:ph idx="1"/>
          </p:nvPr>
        </p:nvSpPr>
        <p:spPr>
          <a:xfrm>
            <a:off x="76200" y="1447800"/>
            <a:ext cx="7197725" cy="4267200"/>
          </a:xfrm>
          <a:solidFill>
            <a:schemeClr val="bg1"/>
          </a:solidFill>
        </p:spPr>
        <p:txBody>
          <a:bodyPr/>
          <a:lstStyle/>
          <a:p>
            <a:pPr marL="609600" indent="-609600" algn="ctr" eaLnBrk="1" hangingPunct="1">
              <a:lnSpc>
                <a:spcPct val="90000"/>
              </a:lnSpc>
              <a:buFont typeface="Wingdings 2" pitchFamily="18" charset="2"/>
              <a:buNone/>
            </a:pPr>
            <a:r>
              <a:rPr lang="en-US" sz="4000" smtClean="0">
                <a:latin typeface="Tahoma" pitchFamily="34" charset="0"/>
                <a:cs typeface="Tahoma" pitchFamily="34" charset="0"/>
              </a:rPr>
              <a:t>Students periodically engage in</a:t>
            </a:r>
          </a:p>
          <a:p>
            <a:pPr marL="609600" indent="-609600" algn="ctr" eaLnBrk="1" hangingPunct="1">
              <a:lnSpc>
                <a:spcPct val="90000"/>
              </a:lnSpc>
              <a:buFont typeface="Wingdings 2" pitchFamily="18" charset="2"/>
              <a:buNone/>
            </a:pPr>
            <a:r>
              <a:rPr lang="en-US" sz="4000" smtClean="0">
                <a:latin typeface="Tahoma" pitchFamily="34" charset="0"/>
                <a:cs typeface="Tahoma" pitchFamily="34" charset="0"/>
              </a:rPr>
              <a:t>activities that help them</a:t>
            </a:r>
          </a:p>
          <a:p>
            <a:pPr marL="609600" indent="-609600" algn="ctr" eaLnBrk="1" hangingPunct="1">
              <a:lnSpc>
                <a:spcPct val="90000"/>
              </a:lnSpc>
              <a:buFont typeface="Wingdings 2" pitchFamily="18" charset="2"/>
              <a:buNone/>
            </a:pPr>
            <a:r>
              <a:rPr lang="en-US" sz="4000" smtClean="0">
                <a:latin typeface="Tahoma" pitchFamily="34" charset="0"/>
                <a:cs typeface="Tahoma" pitchFamily="34" charset="0"/>
              </a:rPr>
              <a:t>add to their knowledge of</a:t>
            </a:r>
          </a:p>
          <a:p>
            <a:pPr marL="609600" indent="-609600" algn="ctr" eaLnBrk="1" hangingPunct="1">
              <a:lnSpc>
                <a:spcPct val="90000"/>
              </a:lnSpc>
              <a:buFont typeface="Wingdings 2" pitchFamily="18" charset="2"/>
              <a:buNone/>
            </a:pPr>
            <a:r>
              <a:rPr lang="en-US" sz="4000" smtClean="0">
                <a:latin typeface="Tahoma" pitchFamily="34" charset="0"/>
                <a:cs typeface="Tahoma" pitchFamily="34" charset="0"/>
              </a:rPr>
              <a:t>vocabulary terms. </a:t>
            </a:r>
          </a:p>
          <a:p>
            <a:pPr marL="609600" indent="-609600" algn="ctr" eaLnBrk="1" hangingPunct="1">
              <a:lnSpc>
                <a:spcPct val="90000"/>
              </a:lnSpc>
              <a:buFont typeface="Wingdings 2" pitchFamily="18" charset="2"/>
              <a:buNone/>
            </a:pPr>
            <a:endParaRPr lang="en-US" sz="3600" smtClean="0">
              <a:latin typeface="Tahoma" pitchFamily="34" charset="0"/>
              <a:cs typeface="Tahoma" pitchFamily="34" charset="0"/>
            </a:endParaRPr>
          </a:p>
          <a:p>
            <a:pPr marL="609600" indent="-609600" algn="ctr" eaLnBrk="1" hangingPunct="1">
              <a:lnSpc>
                <a:spcPct val="90000"/>
              </a:lnSpc>
              <a:buFont typeface="Wingdings 2" pitchFamily="18" charset="2"/>
              <a:buNone/>
            </a:pPr>
            <a:endParaRPr lang="en-US" sz="3600" smtClean="0">
              <a:latin typeface="Tahoma" pitchFamily="34" charset="0"/>
              <a:cs typeface="Tahoma" pitchFamily="34" charset="0"/>
            </a:endParaRPr>
          </a:p>
          <a:p>
            <a:pPr marL="609600" indent="-609600" algn="ctr" eaLnBrk="1" hangingPunct="1">
              <a:lnSpc>
                <a:spcPct val="90000"/>
              </a:lnSpc>
              <a:buFont typeface="Wingdings 2" pitchFamily="18" charset="2"/>
              <a:buNone/>
            </a:pPr>
            <a:endParaRPr lang="en-US" sz="3600" smtClean="0">
              <a:latin typeface="Tahoma" pitchFamily="34" charset="0"/>
              <a:cs typeface="Tahoma" pitchFamily="34" charset="0"/>
            </a:endParaRPr>
          </a:p>
        </p:txBody>
      </p:sp>
      <p:sp>
        <p:nvSpPr>
          <p:cNvPr id="33795"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5484E49-F492-4D6A-A2ED-C4B2983B7C85}" type="slidenum">
              <a:rPr lang="en-US" smtClean="0"/>
              <a:pPr>
                <a:defRPr/>
              </a:pPr>
              <a:t>28</a:t>
            </a:fld>
            <a:endParaRPr lang="en-US" smtClean="0"/>
          </a:p>
        </p:txBody>
      </p:sp>
      <p:sp>
        <p:nvSpPr>
          <p:cNvPr id="6" name="Title 5"/>
          <p:cNvSpPr>
            <a:spLocks noGrp="1"/>
          </p:cNvSpPr>
          <p:nvPr>
            <p:ph type="title"/>
          </p:nvPr>
        </p:nvSpPr>
        <p:spPr/>
        <p:txBody>
          <a:bodyPr/>
          <a:lstStyle/>
          <a:p>
            <a:pPr>
              <a:defRPr/>
            </a:pPr>
            <a:r>
              <a:rPr lang="en-US" sz="5400" dirty="0" smtClean="0"/>
              <a:t>Step 4</a:t>
            </a:r>
            <a:endParaRPr lang="en-US" sz="5400" dirty="0"/>
          </a:p>
        </p:txBody>
      </p:sp>
      <p:pic>
        <p:nvPicPr>
          <p:cNvPr id="30725" name="Picture 4" descr="classroom activities.jpg"/>
          <p:cNvPicPr>
            <a:picLocks noChangeAspect="1"/>
          </p:cNvPicPr>
          <p:nvPr/>
        </p:nvPicPr>
        <p:blipFill>
          <a:blip r:embed="rId3"/>
          <a:srcRect/>
          <a:stretch>
            <a:fillRect/>
          </a:stretch>
        </p:blipFill>
        <p:spPr bwMode="auto">
          <a:xfrm>
            <a:off x="1981200" y="4191000"/>
            <a:ext cx="3505200" cy="2341563"/>
          </a:xfrm>
          <a:prstGeom prst="rect">
            <a:avLst/>
          </a:prstGeom>
          <a:noFill/>
          <a:ln w="9525">
            <a:noFill/>
            <a:miter lim="800000"/>
            <a:headEnd/>
            <a:tailEnd/>
          </a:ln>
        </p:spPr>
      </p:pic>
      <p:pic>
        <p:nvPicPr>
          <p:cNvPr id="9" name="Picture 8" descr="steps.jpg"/>
          <p:cNvPicPr>
            <a:picLocks noChangeAspect="1"/>
          </p:cNvPicPr>
          <p:nvPr/>
        </p:nvPicPr>
        <p:blipFill>
          <a:blip r:embed="rId4" cstate="print">
            <a:duotone>
              <a:prstClr val="black"/>
              <a:schemeClr val="accent2">
                <a:tint val="45000"/>
                <a:satMod val="400000"/>
              </a:schemeClr>
            </a:duotone>
          </a:blip>
          <a:stretch>
            <a:fillRect/>
          </a:stretch>
        </p:blipFill>
        <p:spPr>
          <a:xfrm rot="5757521">
            <a:off x="7202164" y="801364"/>
            <a:ext cx="1247775" cy="1247775"/>
          </a:xfrm>
          <a:prstGeom prst="rect">
            <a:avLst/>
          </a:prstGeom>
          <a:noFill/>
          <a:ln>
            <a:noFill/>
          </a:ln>
        </p:spPr>
      </p:pic>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914400" y="533400"/>
            <a:ext cx="6934200" cy="1371600"/>
          </a:xfrm>
        </p:spPr>
        <p:txBody>
          <a:bodyPr>
            <a:noAutofit/>
          </a:bodyPr>
          <a:lstStyle/>
          <a:p>
            <a:pPr eaLnBrk="1" fontAlgn="auto" hangingPunct="1">
              <a:spcAft>
                <a:spcPts val="0"/>
              </a:spcAft>
              <a:defRPr/>
            </a:pPr>
            <a:r>
              <a:rPr lang="en-US" sz="4800" dirty="0" smtClean="0">
                <a:latin typeface="Tahoma" pitchFamily="34" charset="0"/>
                <a:cs typeface="Tahoma" pitchFamily="34" charset="0"/>
              </a:rPr>
              <a:t/>
            </a:r>
            <a:br>
              <a:rPr lang="en-US" sz="4800" dirty="0" smtClean="0">
                <a:latin typeface="Tahoma" pitchFamily="34" charset="0"/>
                <a:cs typeface="Tahoma" pitchFamily="34" charset="0"/>
              </a:rPr>
            </a:br>
            <a:r>
              <a:rPr lang="en-US" sz="5400" dirty="0" smtClean="0">
                <a:latin typeface="Tahoma" pitchFamily="34" charset="0"/>
                <a:cs typeface="Tahoma" pitchFamily="34" charset="0"/>
              </a:rPr>
              <a:t>Step 5</a:t>
            </a:r>
            <a:r>
              <a:rPr lang="en-US" sz="4800" dirty="0" smtClean="0">
                <a:latin typeface="Tahoma" pitchFamily="34" charset="0"/>
                <a:cs typeface="Tahoma" pitchFamily="34" charset="0"/>
              </a:rPr>
              <a:t/>
            </a:r>
            <a:br>
              <a:rPr lang="en-US" sz="4800" dirty="0" smtClean="0">
                <a:latin typeface="Tahoma" pitchFamily="34" charset="0"/>
                <a:cs typeface="Tahoma" pitchFamily="34" charset="0"/>
              </a:rPr>
            </a:br>
            <a:endParaRPr lang="en-US" sz="4800" dirty="0" smtClean="0">
              <a:latin typeface="Tahoma" pitchFamily="34" charset="0"/>
              <a:cs typeface="Tahoma" pitchFamily="34" charset="0"/>
            </a:endParaRPr>
          </a:p>
        </p:txBody>
      </p:sp>
      <p:sp>
        <p:nvSpPr>
          <p:cNvPr id="31747" name="Rectangle 3"/>
          <p:cNvSpPr>
            <a:spLocks noGrp="1" noChangeArrowheads="1"/>
          </p:cNvSpPr>
          <p:nvPr>
            <p:ph idx="1"/>
          </p:nvPr>
        </p:nvSpPr>
        <p:spPr>
          <a:xfrm>
            <a:off x="152400" y="2209800"/>
            <a:ext cx="8686800" cy="3916363"/>
          </a:xfrm>
        </p:spPr>
        <p:txBody>
          <a:bodyPr/>
          <a:lstStyle/>
          <a:p>
            <a:pPr marL="609600" indent="-609600" eaLnBrk="1" hangingPunct="1">
              <a:buFont typeface="Wingdings 2" pitchFamily="18" charset="2"/>
              <a:buNone/>
            </a:pPr>
            <a:r>
              <a:rPr lang="en-US" sz="4000" smtClean="0">
                <a:latin typeface="Tahoma" pitchFamily="34" charset="0"/>
                <a:cs typeface="Tahoma" pitchFamily="34" charset="0"/>
              </a:rPr>
              <a:t>Frequently have students discuss important terms with one another.</a:t>
            </a:r>
          </a:p>
          <a:p>
            <a:pPr marL="990600" lvl="1" indent="-533400" eaLnBrk="1" hangingPunct="1">
              <a:buFont typeface="Wingdings" pitchFamily="2" charset="2"/>
              <a:buChar char="n"/>
            </a:pPr>
            <a:endParaRPr lang="en-US" smtClean="0">
              <a:latin typeface="Tahoma" pitchFamily="34" charset="0"/>
              <a:cs typeface="Tahoma" pitchFamily="34" charset="0"/>
            </a:endParaRPr>
          </a:p>
          <a:p>
            <a:pPr marL="990600" lvl="1" indent="-533400" algn="r" eaLnBrk="1" hangingPunct="1">
              <a:buFont typeface="Wingdings" pitchFamily="2" charset="2"/>
              <a:buNone/>
            </a:pPr>
            <a:endParaRPr lang="en-US" sz="1400" smtClean="0">
              <a:latin typeface="Tahoma" pitchFamily="34" charset="0"/>
              <a:cs typeface="Tahoma" pitchFamily="34" charset="0"/>
            </a:endParaRPr>
          </a:p>
        </p:txBody>
      </p:sp>
      <p:sp>
        <p:nvSpPr>
          <p:cNvPr id="34820"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A97D1BC-D35E-4C94-9F21-D5F2FA475BCE}" type="slidenum">
              <a:rPr lang="en-US" smtClean="0"/>
              <a:pPr>
                <a:defRPr/>
              </a:pPr>
              <a:t>29</a:t>
            </a:fld>
            <a:endParaRPr lang="en-US" smtClean="0"/>
          </a:p>
        </p:txBody>
      </p:sp>
      <p:pic>
        <p:nvPicPr>
          <p:cNvPr id="6" name="Picture 5" descr="steps.jpg"/>
          <p:cNvPicPr>
            <a:picLocks noChangeAspect="1"/>
          </p:cNvPicPr>
          <p:nvPr/>
        </p:nvPicPr>
        <p:blipFill>
          <a:blip r:embed="rId3" cstate="print">
            <a:duotone>
              <a:prstClr val="black"/>
              <a:schemeClr val="accent2">
                <a:tint val="45000"/>
                <a:satMod val="400000"/>
              </a:schemeClr>
            </a:duotone>
          </a:blip>
          <a:stretch>
            <a:fillRect/>
          </a:stretch>
        </p:blipFill>
        <p:spPr>
          <a:xfrm rot="4836932">
            <a:off x="7202164" y="801364"/>
            <a:ext cx="1247775" cy="1247775"/>
          </a:xfrm>
          <a:prstGeom prst="rect">
            <a:avLst/>
          </a:prstGeom>
          <a:noFill/>
          <a:ln>
            <a:noFill/>
          </a:ln>
        </p:spPr>
      </p:pic>
      <p:pic>
        <p:nvPicPr>
          <p:cNvPr id="31750" name="Picture 7" descr="talking.jpg"/>
          <p:cNvPicPr>
            <a:picLocks noChangeAspect="1"/>
          </p:cNvPicPr>
          <p:nvPr/>
        </p:nvPicPr>
        <p:blipFill>
          <a:blip r:embed="rId4"/>
          <a:srcRect/>
          <a:stretch>
            <a:fillRect/>
          </a:stretch>
        </p:blipFill>
        <p:spPr bwMode="auto">
          <a:xfrm>
            <a:off x="2514600" y="3886200"/>
            <a:ext cx="3733800" cy="24892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26"/>
          <p:cNvSpPr>
            <a:spLocks noGrp="1" noChangeArrowheads="1"/>
          </p:cNvSpPr>
          <p:nvPr>
            <p:ph type="title"/>
          </p:nvPr>
        </p:nvSpPr>
        <p:spPr>
          <a:xfrm>
            <a:off x="838200" y="0"/>
            <a:ext cx="7242048" cy="1143000"/>
          </a:xfrm>
        </p:spPr>
        <p:txBody>
          <a:bodyPr/>
          <a:lstStyle/>
          <a:p>
            <a:pPr eaLnBrk="1" fontAlgn="auto" hangingPunct="1">
              <a:spcAft>
                <a:spcPts val="0"/>
              </a:spcAft>
              <a:defRPr/>
            </a:pPr>
            <a:r>
              <a:rPr lang="en-US" sz="4400" dirty="0" smtClean="0">
                <a:latin typeface="Tahoma" pitchFamily="34" charset="0"/>
                <a:cs typeface="Tahoma" pitchFamily="34" charset="0"/>
              </a:rPr>
              <a:t>Learning Targets</a:t>
            </a:r>
          </a:p>
        </p:txBody>
      </p:sp>
      <p:sp>
        <p:nvSpPr>
          <p:cNvPr id="10243" name="Rectangle 1027"/>
          <p:cNvSpPr>
            <a:spLocks noGrp="1" noChangeArrowheads="1"/>
          </p:cNvSpPr>
          <p:nvPr>
            <p:ph sz="half" idx="1"/>
          </p:nvPr>
        </p:nvSpPr>
        <p:spPr>
          <a:xfrm>
            <a:off x="0" y="1219200"/>
            <a:ext cx="5486400" cy="5638800"/>
          </a:xfrm>
        </p:spPr>
        <p:txBody>
          <a:bodyPr/>
          <a:lstStyle/>
          <a:p>
            <a:pPr eaLnBrk="1" hangingPunct="1"/>
            <a:r>
              <a:rPr lang="en-US" sz="3600" smtClean="0">
                <a:latin typeface="Tahoma" pitchFamily="34" charset="0"/>
                <a:cs typeface="Tahoma" pitchFamily="34" charset="0"/>
              </a:rPr>
              <a:t> I can explain the CODE Vocabulary Principles and Marzano’s Six-step Vocabulary Instruction.</a:t>
            </a:r>
          </a:p>
          <a:p>
            <a:pPr eaLnBrk="1" hangingPunct="1"/>
            <a:r>
              <a:rPr lang="en-US" sz="3600" smtClean="0">
                <a:latin typeface="Tahoma" pitchFamily="34" charset="0"/>
                <a:cs typeface="Tahoma" pitchFamily="34" charset="0"/>
              </a:rPr>
              <a:t>I can implement CODE  and Marzano into daily classroom planning and instruction.</a:t>
            </a:r>
          </a:p>
        </p:txBody>
      </p:sp>
      <p:sp>
        <p:nvSpPr>
          <p:cNvPr id="13316"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670F10F6-9A32-40E1-B401-628D20589D32}" type="slidenum">
              <a:rPr lang="en-US" smtClean="0"/>
              <a:pPr>
                <a:defRPr/>
              </a:pPr>
              <a:t>3</a:t>
            </a:fld>
            <a:endParaRPr lang="en-US" smtClean="0"/>
          </a:p>
        </p:txBody>
      </p:sp>
      <p:pic>
        <p:nvPicPr>
          <p:cNvPr id="10245" name="Picture 5"/>
          <p:cNvPicPr>
            <a:picLocks noGrp="1" noChangeAspect="1"/>
          </p:cNvPicPr>
          <p:nvPr>
            <p:ph sz="half" idx="2"/>
          </p:nvPr>
        </p:nvPicPr>
        <p:blipFill>
          <a:blip r:embed="rId3"/>
          <a:srcRect/>
          <a:stretch>
            <a:fillRect/>
          </a:stretch>
        </p:blipFill>
        <p:spPr>
          <a:xfrm>
            <a:off x="5791200" y="1676400"/>
            <a:ext cx="2825750" cy="3962400"/>
          </a:xfrm>
          <a:noFill/>
        </p:spPr>
      </p:pic>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304800" y="0"/>
            <a:ext cx="8458200" cy="1981200"/>
          </a:xfrm>
        </p:spPr>
        <p:txBody>
          <a:bodyPr>
            <a:noAutofit/>
          </a:bodyPr>
          <a:lstStyle/>
          <a:p>
            <a:pPr eaLnBrk="1" fontAlgn="auto" hangingPunct="1">
              <a:spcAft>
                <a:spcPts val="0"/>
              </a:spcAft>
              <a:defRPr/>
            </a:pPr>
            <a:r>
              <a:rPr lang="en-US" sz="5400" dirty="0" smtClean="0">
                <a:latin typeface="Tahoma" pitchFamily="34" charset="0"/>
                <a:cs typeface="Tahoma" pitchFamily="34" charset="0"/>
              </a:rPr>
              <a:t>Step 6</a:t>
            </a:r>
            <a:r>
              <a:rPr lang="en-US" sz="4800" dirty="0" smtClean="0">
                <a:latin typeface="Tahoma" pitchFamily="34" charset="0"/>
                <a:cs typeface="Tahoma" pitchFamily="34" charset="0"/>
              </a:rPr>
              <a:t> </a:t>
            </a:r>
            <a:br>
              <a:rPr lang="en-US" sz="4800" dirty="0" smtClean="0">
                <a:latin typeface="Tahoma" pitchFamily="34" charset="0"/>
                <a:cs typeface="Tahoma" pitchFamily="34" charset="0"/>
              </a:rPr>
            </a:br>
            <a:endParaRPr lang="en-US" sz="4800" dirty="0" smtClean="0">
              <a:latin typeface="Tahoma" pitchFamily="34" charset="0"/>
              <a:cs typeface="Tahoma" pitchFamily="34" charset="0"/>
            </a:endParaRPr>
          </a:p>
        </p:txBody>
      </p:sp>
      <p:sp>
        <p:nvSpPr>
          <p:cNvPr id="32771" name="Rectangle 3"/>
          <p:cNvSpPr>
            <a:spLocks noGrp="1" noChangeArrowheads="1"/>
          </p:cNvSpPr>
          <p:nvPr>
            <p:ph idx="1"/>
          </p:nvPr>
        </p:nvSpPr>
        <p:spPr/>
        <p:txBody>
          <a:bodyPr/>
          <a:lstStyle/>
          <a:p>
            <a:pPr marL="609600" indent="-609600" eaLnBrk="1" hangingPunct="1">
              <a:lnSpc>
                <a:spcPct val="80000"/>
              </a:lnSpc>
              <a:buFont typeface="Wingdings" pitchFamily="2" charset="2"/>
              <a:buAutoNum type="arabicPeriod" startAt="6"/>
            </a:pPr>
            <a:endParaRPr lang="en-US" sz="2400" smtClean="0"/>
          </a:p>
          <a:p>
            <a:pPr marL="609600" indent="-609600" algn="ctr" eaLnBrk="1" hangingPunct="1">
              <a:lnSpc>
                <a:spcPct val="80000"/>
              </a:lnSpc>
              <a:buFont typeface="Wingdings 2" pitchFamily="18" charset="2"/>
              <a:buNone/>
            </a:pPr>
            <a:r>
              <a:rPr lang="en-US" sz="3600" smtClean="0">
                <a:latin typeface="Tahoma" pitchFamily="34" charset="0"/>
                <a:cs typeface="Tahoma" pitchFamily="34" charset="0"/>
              </a:rPr>
              <a:t>Periodically engage students in games that allow them to play with the terms.</a:t>
            </a:r>
          </a:p>
          <a:p>
            <a:pPr marL="609600" indent="-609600" eaLnBrk="1" hangingPunct="1">
              <a:lnSpc>
                <a:spcPct val="80000"/>
              </a:lnSpc>
              <a:buFont typeface="Wingdings" pitchFamily="2" charset="2"/>
              <a:buAutoNum type="arabicPeriod" startAt="6"/>
            </a:pPr>
            <a:endParaRPr lang="en-US" smtClean="0">
              <a:latin typeface="Tahoma" pitchFamily="34" charset="0"/>
              <a:cs typeface="Tahoma" pitchFamily="34" charset="0"/>
            </a:endParaRPr>
          </a:p>
          <a:p>
            <a:pPr marL="609600" indent="-609600" eaLnBrk="1" hangingPunct="1">
              <a:lnSpc>
                <a:spcPct val="80000"/>
              </a:lnSpc>
              <a:buFont typeface="Wingdings" pitchFamily="2" charset="2"/>
              <a:buAutoNum type="arabicPeriod" startAt="6"/>
            </a:pPr>
            <a:endParaRPr lang="en-US" smtClean="0">
              <a:latin typeface="Tahoma" pitchFamily="34" charset="0"/>
              <a:cs typeface="Tahoma" pitchFamily="34" charset="0"/>
            </a:endParaRPr>
          </a:p>
          <a:p>
            <a:pPr marL="609600" indent="-609600" eaLnBrk="1" hangingPunct="1">
              <a:lnSpc>
                <a:spcPct val="80000"/>
              </a:lnSpc>
              <a:buFont typeface="Wingdings" pitchFamily="2" charset="2"/>
              <a:buAutoNum type="arabicPeriod" startAt="6"/>
            </a:pPr>
            <a:endParaRPr lang="en-US" sz="2400" smtClean="0">
              <a:latin typeface="Tahoma" pitchFamily="34" charset="0"/>
              <a:cs typeface="Tahoma" pitchFamily="34" charset="0"/>
            </a:endParaRPr>
          </a:p>
          <a:p>
            <a:pPr marL="609600" indent="-609600" eaLnBrk="1" hangingPunct="1">
              <a:lnSpc>
                <a:spcPct val="80000"/>
              </a:lnSpc>
              <a:buFont typeface="Wingdings" pitchFamily="2" charset="2"/>
              <a:buAutoNum type="arabicPeriod" startAt="6"/>
            </a:pPr>
            <a:endParaRPr lang="en-US" sz="2400" smtClean="0">
              <a:latin typeface="Tahoma" pitchFamily="34" charset="0"/>
              <a:cs typeface="Tahoma" pitchFamily="34" charset="0"/>
            </a:endParaRPr>
          </a:p>
          <a:p>
            <a:pPr marL="609600" indent="-609600" eaLnBrk="1" hangingPunct="1">
              <a:lnSpc>
                <a:spcPct val="80000"/>
              </a:lnSpc>
              <a:buFont typeface="Wingdings" pitchFamily="2" charset="2"/>
              <a:buAutoNum type="arabicPeriod" startAt="6"/>
            </a:pPr>
            <a:endParaRPr lang="en-US" sz="2400" smtClean="0">
              <a:latin typeface="Tahoma" pitchFamily="34" charset="0"/>
              <a:cs typeface="Tahoma" pitchFamily="34" charset="0"/>
            </a:endParaRPr>
          </a:p>
          <a:p>
            <a:pPr marL="609600" indent="-609600" algn="r" eaLnBrk="1" hangingPunct="1">
              <a:lnSpc>
                <a:spcPct val="80000"/>
              </a:lnSpc>
              <a:buFont typeface="Wingdings" pitchFamily="2" charset="2"/>
              <a:buNone/>
            </a:pPr>
            <a:endParaRPr lang="en-US" sz="1400" smtClean="0">
              <a:latin typeface="Tahoma" pitchFamily="34" charset="0"/>
              <a:cs typeface="Tahoma" pitchFamily="34" charset="0"/>
            </a:endParaRPr>
          </a:p>
          <a:p>
            <a:pPr marL="609600" indent="-609600" eaLnBrk="1" hangingPunct="1">
              <a:lnSpc>
                <a:spcPct val="80000"/>
              </a:lnSpc>
              <a:buFontTx/>
              <a:buNone/>
            </a:pPr>
            <a:r>
              <a:rPr lang="en-US" sz="2400" smtClean="0">
                <a:latin typeface="Tahoma" pitchFamily="34" charset="0"/>
                <a:cs typeface="Tahoma" pitchFamily="34" charset="0"/>
              </a:rPr>
              <a:t>		</a:t>
            </a:r>
          </a:p>
          <a:p>
            <a:pPr marL="609600" indent="-609600" eaLnBrk="1" hangingPunct="1">
              <a:lnSpc>
                <a:spcPct val="80000"/>
              </a:lnSpc>
              <a:buFontTx/>
              <a:buNone/>
            </a:pPr>
            <a:r>
              <a:rPr lang="en-US" sz="2400" smtClean="0"/>
              <a:t>		</a:t>
            </a:r>
          </a:p>
        </p:txBody>
      </p:sp>
      <p:sp>
        <p:nvSpPr>
          <p:cNvPr id="35844"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9152A06-F22E-4BC7-972C-A1B0929B531E}" type="slidenum">
              <a:rPr lang="en-US" smtClean="0"/>
              <a:pPr>
                <a:defRPr/>
              </a:pPr>
              <a:t>30</a:t>
            </a:fld>
            <a:endParaRPr lang="en-US" smtClean="0"/>
          </a:p>
        </p:txBody>
      </p:sp>
      <p:pic>
        <p:nvPicPr>
          <p:cNvPr id="32773" name="Picture 4" descr="MCj01539540000[1]"/>
          <p:cNvPicPr>
            <a:picLocks noChangeAspect="1" noChangeArrowheads="1"/>
          </p:cNvPicPr>
          <p:nvPr/>
        </p:nvPicPr>
        <p:blipFill>
          <a:blip r:embed="rId3"/>
          <a:srcRect/>
          <a:stretch>
            <a:fillRect/>
          </a:stretch>
        </p:blipFill>
        <p:spPr bwMode="auto">
          <a:xfrm>
            <a:off x="1600200" y="3332163"/>
            <a:ext cx="5222875" cy="3525837"/>
          </a:xfrm>
          <a:prstGeom prst="rect">
            <a:avLst/>
          </a:prstGeom>
          <a:noFill/>
          <a:ln w="9525">
            <a:noFill/>
            <a:miter lim="800000"/>
            <a:headEnd/>
            <a:tailEnd/>
          </a:ln>
        </p:spPr>
      </p:pic>
      <p:sp>
        <p:nvSpPr>
          <p:cNvPr id="32774" name="Rectangle 11"/>
          <p:cNvSpPr>
            <a:spLocks noChangeArrowheads="1"/>
          </p:cNvSpPr>
          <p:nvPr/>
        </p:nvSpPr>
        <p:spPr bwMode="auto">
          <a:xfrm>
            <a:off x="7620000" y="5562600"/>
            <a:ext cx="1066800" cy="341313"/>
          </a:xfrm>
          <a:prstGeom prst="rect">
            <a:avLst/>
          </a:prstGeom>
          <a:noFill/>
          <a:ln w="9525">
            <a:noFill/>
            <a:miter lim="800000"/>
            <a:headEnd/>
            <a:tailEnd/>
          </a:ln>
        </p:spPr>
        <p:txBody>
          <a:bodyPr>
            <a:spAutoFit/>
          </a:bodyPr>
          <a:lstStyle/>
          <a:p>
            <a:pPr marL="609600" indent="-609600" algn="ctr">
              <a:lnSpc>
                <a:spcPct val="90000"/>
              </a:lnSpc>
            </a:pPr>
            <a:r>
              <a:rPr lang="en-US">
                <a:latin typeface="Tahoma" pitchFamily="34" charset="0"/>
                <a:cs typeface="Tahoma" pitchFamily="34" charset="0"/>
                <a:hlinkClick r:id="rId4"/>
              </a:rPr>
              <a:t>Games</a:t>
            </a:r>
            <a:endParaRPr lang="en-US">
              <a:latin typeface="Tahoma" pitchFamily="34" charset="0"/>
              <a:cs typeface="Tahoma" pitchFamily="34" charset="0"/>
            </a:endParaRPr>
          </a:p>
        </p:txBody>
      </p:sp>
      <p:pic>
        <p:nvPicPr>
          <p:cNvPr id="12" name="Picture 11" descr="steps.jpg"/>
          <p:cNvPicPr>
            <a:picLocks noChangeAspect="1"/>
          </p:cNvPicPr>
          <p:nvPr/>
        </p:nvPicPr>
        <p:blipFill>
          <a:blip r:embed="rId5" cstate="print">
            <a:duotone>
              <a:prstClr val="black"/>
              <a:schemeClr val="accent2">
                <a:tint val="45000"/>
                <a:satMod val="400000"/>
              </a:schemeClr>
            </a:duotone>
          </a:blip>
          <a:stretch>
            <a:fillRect/>
          </a:stretch>
        </p:blipFill>
        <p:spPr>
          <a:xfrm rot="3724139">
            <a:off x="422219" y="422218"/>
            <a:ext cx="1247775" cy="1247775"/>
          </a:xfrm>
          <a:prstGeom prst="rect">
            <a:avLst/>
          </a:prstGeom>
          <a:noFill/>
          <a:ln>
            <a:noFill/>
          </a:ln>
        </p:spPr>
      </p:pic>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dirty="0" smtClean="0"/>
              <a:t>Revisiting CODE</a:t>
            </a:r>
            <a:endParaRPr lang="en-US" sz="4800" dirty="0"/>
          </a:p>
        </p:txBody>
      </p:sp>
      <p:sp>
        <p:nvSpPr>
          <p:cNvPr id="3" name="Content Placeholder 2"/>
          <p:cNvSpPr>
            <a:spLocks noGrp="1"/>
          </p:cNvSpPr>
          <p:nvPr>
            <p:ph idx="1"/>
          </p:nvPr>
        </p:nvSpPr>
        <p:spPr/>
        <p:txBody>
          <a:bodyPr/>
          <a:lstStyle/>
          <a:p>
            <a:r>
              <a:rPr lang="en-US" sz="3600" smtClean="0"/>
              <a:t>Without using your notes, think back to the discussion of the CODE vocabulary principles. On a piece of scrap paper, jot down what you remember.</a:t>
            </a:r>
          </a:p>
          <a:p>
            <a:r>
              <a:rPr lang="en-US" sz="3600" smtClean="0"/>
              <a:t>Turn to a partner and see if you can fill in any gaps.</a:t>
            </a:r>
          </a:p>
        </p:txBody>
      </p:sp>
      <p:sp>
        <p:nvSpPr>
          <p:cNvPr id="36868"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CC9DA47-5754-4E36-8C28-E7291223EA6F}" type="slidenum">
              <a:rPr lang="en-US" smtClean="0"/>
              <a:pPr>
                <a:defRPr/>
              </a:pPr>
              <a:t>31</a:t>
            </a:fld>
            <a:endParaRPr lang="en-US" smtClean="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C48E8A4-36ED-4532-9A7F-7F5B931530FD}" type="slidenum">
              <a:rPr lang="en-US" smtClean="0"/>
              <a:pPr>
                <a:defRPr/>
              </a:pPr>
              <a:t>32</a:t>
            </a:fld>
            <a:endParaRPr lang="en-US" smtClean="0"/>
          </a:p>
        </p:txBody>
      </p:sp>
      <p:graphicFrame>
        <p:nvGraphicFramePr>
          <p:cNvPr id="4" name="Table 3"/>
          <p:cNvGraphicFramePr>
            <a:graphicFrameLocks noGrp="1"/>
          </p:cNvGraphicFramePr>
          <p:nvPr/>
        </p:nvGraphicFramePr>
        <p:xfrm>
          <a:off x="0" y="0"/>
          <a:ext cx="9296400" cy="6858000"/>
        </p:xfrm>
        <a:graphic>
          <a:graphicData uri="http://schemas.openxmlformats.org/drawingml/2006/table">
            <a:tbl>
              <a:tblPr firstRow="1" bandRow="1">
                <a:tableStyleId>{5C22544A-7EE6-4342-B048-85BDC9FD1C3A}</a:tableStyleId>
              </a:tblPr>
              <a:tblGrid>
                <a:gridCol w="6411402"/>
                <a:gridCol w="2884998"/>
              </a:tblGrid>
              <a:tr h="695155">
                <a:tc>
                  <a:txBody>
                    <a:bodyPr/>
                    <a:lstStyle/>
                    <a:p>
                      <a:pPr algn="ctr"/>
                      <a:r>
                        <a:rPr lang="en-US" sz="3600" dirty="0" err="1" smtClean="0"/>
                        <a:t>Marzano</a:t>
                      </a:r>
                      <a:endParaRPr lang="en-US" sz="3600" dirty="0"/>
                    </a:p>
                  </a:txBody>
                  <a:tcPr/>
                </a:tc>
                <a:tc>
                  <a:txBody>
                    <a:bodyPr/>
                    <a:lstStyle/>
                    <a:p>
                      <a:pPr algn="ctr"/>
                      <a:r>
                        <a:rPr lang="en-US" sz="3600" dirty="0" smtClean="0"/>
                        <a:t>CODE</a:t>
                      </a:r>
                      <a:endParaRPr lang="en-US" sz="3600" dirty="0"/>
                    </a:p>
                  </a:txBody>
                  <a:tcPr/>
                </a:tc>
              </a:tr>
              <a:tr h="945789">
                <a:tc>
                  <a:txBody>
                    <a:bodyPr/>
                    <a:lstStyle/>
                    <a:p>
                      <a:pPr marL="547055" indent="-547055">
                        <a:lnSpc>
                          <a:spcPct val="80000"/>
                        </a:lnSpc>
                        <a:spcBef>
                          <a:spcPct val="50000"/>
                        </a:spcBef>
                        <a:buFont typeface="Arial" pitchFamily="34" charset="0"/>
                        <a:buNone/>
                      </a:pPr>
                      <a:r>
                        <a:rPr lang="en-US" b="1" dirty="0" smtClean="0">
                          <a:solidFill>
                            <a:srgbClr val="0931AD"/>
                          </a:solidFill>
                          <a:latin typeface="Tahoma" pitchFamily="34" charset="0"/>
                          <a:cs typeface="Tahoma" pitchFamily="34" charset="0"/>
                        </a:rPr>
                        <a:t>Teacher provides description, explanation, or example of new term.</a:t>
                      </a:r>
                    </a:p>
                    <a:p>
                      <a:pPr>
                        <a:buFont typeface="Arial" pitchFamily="34" charset="0"/>
                        <a:buNone/>
                      </a:pPr>
                      <a:endParaRPr lang="en-US" dirty="0"/>
                    </a:p>
                  </a:txBody>
                  <a:tcPr/>
                </a:tc>
                <a:tc>
                  <a:txBody>
                    <a:bodyPr/>
                    <a:lstStyle/>
                    <a:p>
                      <a:pPr algn="ctr"/>
                      <a:endParaRPr lang="en-US" sz="4000" dirty="0">
                        <a:solidFill>
                          <a:srgbClr val="7030A0"/>
                        </a:solidFill>
                      </a:endParaRPr>
                    </a:p>
                  </a:txBody>
                  <a:tcPr/>
                </a:tc>
              </a:tr>
              <a:tr h="945789">
                <a:tc>
                  <a:txBody>
                    <a:bodyPr/>
                    <a:lstStyle/>
                    <a:p>
                      <a:pPr marL="547055" indent="-547055">
                        <a:lnSpc>
                          <a:spcPct val="80000"/>
                        </a:lnSpc>
                        <a:spcBef>
                          <a:spcPct val="50000"/>
                        </a:spcBef>
                        <a:buFont typeface="Arial" pitchFamily="34" charset="0"/>
                        <a:buNone/>
                      </a:pPr>
                      <a:r>
                        <a:rPr lang="en-US" b="1" dirty="0" smtClean="0">
                          <a:solidFill>
                            <a:srgbClr val="0931AD"/>
                          </a:solidFill>
                          <a:latin typeface="Tahoma" pitchFamily="34" charset="0"/>
                          <a:cs typeface="Tahoma" pitchFamily="34" charset="0"/>
                        </a:rPr>
                        <a:t>Students restate explanation of the term in their own words.</a:t>
                      </a:r>
                    </a:p>
                    <a:p>
                      <a:pPr>
                        <a:buFont typeface="Arial" pitchFamily="34" charset="0"/>
                        <a:buNone/>
                      </a:pPr>
                      <a:endParaRPr lang="en-US" dirty="0"/>
                    </a:p>
                  </a:txBody>
                  <a:tcPr/>
                </a:tc>
                <a:tc>
                  <a:txBody>
                    <a:bodyPr/>
                    <a:lstStyle/>
                    <a:p>
                      <a:pPr algn="ctr"/>
                      <a:endParaRPr lang="en-US" sz="4000" dirty="0">
                        <a:solidFill>
                          <a:srgbClr val="7030A0"/>
                        </a:solidFill>
                      </a:endParaRPr>
                    </a:p>
                  </a:txBody>
                  <a:tcPr/>
                </a:tc>
              </a:tr>
              <a:tr h="918467">
                <a:tc>
                  <a:txBody>
                    <a:bodyPr/>
                    <a:lstStyle/>
                    <a:p>
                      <a:pPr marL="547055" indent="-547055">
                        <a:lnSpc>
                          <a:spcPct val="80000"/>
                        </a:lnSpc>
                        <a:spcBef>
                          <a:spcPct val="50000"/>
                        </a:spcBef>
                        <a:buFont typeface="Arial" pitchFamily="34" charset="0"/>
                        <a:buNone/>
                      </a:pPr>
                      <a:r>
                        <a:rPr lang="en-US" b="1" dirty="0" smtClean="0">
                          <a:solidFill>
                            <a:srgbClr val="0931AD"/>
                          </a:solidFill>
                          <a:latin typeface="Tahoma" pitchFamily="34" charset="0"/>
                          <a:cs typeface="Tahoma" pitchFamily="34" charset="0"/>
                        </a:rPr>
                        <a:t>Students create nonlinguistic representation of term.</a:t>
                      </a:r>
                    </a:p>
                  </a:txBody>
                  <a:tcPr/>
                </a:tc>
                <a:tc>
                  <a:txBody>
                    <a:bodyPr/>
                    <a:lstStyle/>
                    <a:p>
                      <a:pPr algn="ctr"/>
                      <a:endParaRPr lang="en-US" sz="4000" dirty="0">
                        <a:solidFill>
                          <a:srgbClr val="7030A0"/>
                        </a:solidFill>
                      </a:endParaRPr>
                    </a:p>
                  </a:txBody>
                  <a:tcPr/>
                </a:tc>
              </a:tr>
              <a:tr h="945789">
                <a:tc>
                  <a:txBody>
                    <a:bodyPr/>
                    <a:lstStyle/>
                    <a:p>
                      <a:pPr marL="547055" indent="-547055">
                        <a:lnSpc>
                          <a:spcPct val="80000"/>
                        </a:lnSpc>
                        <a:spcBef>
                          <a:spcPct val="50000"/>
                        </a:spcBef>
                        <a:buFont typeface="Arial" pitchFamily="34" charset="0"/>
                        <a:buNone/>
                      </a:pPr>
                      <a:r>
                        <a:rPr lang="en-US" b="1" dirty="0" smtClean="0">
                          <a:solidFill>
                            <a:srgbClr val="0931AD"/>
                          </a:solidFill>
                          <a:latin typeface="Tahoma" pitchFamily="34" charset="0"/>
                          <a:cs typeface="Tahoma" pitchFamily="34" charset="0"/>
                        </a:rPr>
                        <a:t>Students periodically do activities that help them add to their knowledge of vocabulary terms.</a:t>
                      </a:r>
                    </a:p>
                  </a:txBody>
                  <a:tcPr/>
                </a:tc>
                <a:tc>
                  <a:txBody>
                    <a:bodyPr/>
                    <a:lstStyle/>
                    <a:p>
                      <a:pPr algn="ctr"/>
                      <a:endParaRPr lang="en-US" sz="4000" dirty="0">
                        <a:solidFill>
                          <a:srgbClr val="7030A0"/>
                        </a:solidFill>
                      </a:endParaRPr>
                    </a:p>
                  </a:txBody>
                  <a:tcPr/>
                </a:tc>
              </a:tr>
              <a:tr h="945789">
                <a:tc>
                  <a:txBody>
                    <a:bodyPr/>
                    <a:lstStyle/>
                    <a:p>
                      <a:pPr marL="547055" indent="-547055">
                        <a:lnSpc>
                          <a:spcPct val="80000"/>
                        </a:lnSpc>
                        <a:spcBef>
                          <a:spcPct val="50000"/>
                        </a:spcBef>
                        <a:buFont typeface="Arial" pitchFamily="34" charset="0"/>
                        <a:buNone/>
                      </a:pPr>
                      <a:r>
                        <a:rPr lang="en-US" b="1" dirty="0" smtClean="0">
                          <a:solidFill>
                            <a:srgbClr val="0931AD"/>
                          </a:solidFill>
                          <a:latin typeface="Tahoma" pitchFamily="34" charset="0"/>
                          <a:cs typeface="Tahoma" pitchFamily="34" charset="0"/>
                        </a:rPr>
                        <a:t>Periodically, students are asked to discuss terms with one another.</a:t>
                      </a:r>
                    </a:p>
                    <a:p>
                      <a:pPr>
                        <a:buFont typeface="Arial" pitchFamily="34" charset="0"/>
                        <a:buNone/>
                      </a:pPr>
                      <a:endParaRPr lang="en-US" dirty="0"/>
                    </a:p>
                  </a:txBody>
                  <a:tcPr/>
                </a:tc>
                <a:tc>
                  <a:txBody>
                    <a:bodyPr/>
                    <a:lstStyle/>
                    <a:p>
                      <a:pPr algn="ctr"/>
                      <a:endParaRPr lang="en-US" sz="4000" dirty="0">
                        <a:solidFill>
                          <a:srgbClr val="7030A0"/>
                        </a:solidFill>
                      </a:endParaRPr>
                    </a:p>
                  </a:txBody>
                  <a:tcPr/>
                </a:tc>
              </a:tr>
              <a:tr h="1461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931AD"/>
                          </a:solidFill>
                          <a:latin typeface="Tahoma" pitchFamily="34" charset="0"/>
                          <a:cs typeface="Tahoma" pitchFamily="34" charset="0"/>
                        </a:rPr>
                        <a:t>Periodically, students are involved in games that           allow them to play with the terms.</a:t>
                      </a:r>
                      <a:endParaRPr lang="en-US" dirty="0" smtClean="0"/>
                    </a:p>
                    <a:p>
                      <a:endParaRPr lang="en-US" dirty="0"/>
                    </a:p>
                  </a:txBody>
                  <a:tcPr/>
                </a:tc>
                <a:tc>
                  <a:txBody>
                    <a:bodyPr/>
                    <a:lstStyle/>
                    <a:p>
                      <a:pPr algn="ctr"/>
                      <a:endParaRPr lang="en-US" sz="4000" dirty="0">
                        <a:solidFill>
                          <a:srgbClr val="7030A0"/>
                        </a:solidFill>
                      </a:endParaRPr>
                    </a:p>
                  </a:txBody>
                  <a:tcPr/>
                </a:tc>
              </a:tr>
            </a:tbl>
          </a:graphicData>
        </a:graphic>
      </p:graphicFrame>
      <p:sp>
        <p:nvSpPr>
          <p:cNvPr id="34845" name="TextBox 4"/>
          <p:cNvSpPr txBox="1">
            <a:spLocks noChangeArrowheads="1"/>
          </p:cNvSpPr>
          <p:nvPr/>
        </p:nvSpPr>
        <p:spPr bwMode="auto">
          <a:xfrm flipV="1">
            <a:off x="7315200" y="1208088"/>
            <a:ext cx="762000" cy="368300"/>
          </a:xfrm>
          <a:prstGeom prst="rect">
            <a:avLst/>
          </a:prstGeom>
          <a:noFill/>
          <a:ln w="9525">
            <a:noFill/>
            <a:miter lim="800000"/>
            <a:headEnd/>
            <a:tailEnd/>
          </a:ln>
        </p:spPr>
        <p:txBody>
          <a:bodyPr>
            <a:spAutoFit/>
          </a:bodyPr>
          <a:lstStyle/>
          <a:p>
            <a:pPr algn="ctr"/>
            <a:endParaRPr lang="en-US"/>
          </a:p>
        </p:txBody>
      </p:sp>
      <p:sp>
        <p:nvSpPr>
          <p:cNvPr id="6" name="TextBox 5"/>
          <p:cNvSpPr txBox="1"/>
          <p:nvPr/>
        </p:nvSpPr>
        <p:spPr>
          <a:xfrm>
            <a:off x="7239000" y="914400"/>
            <a:ext cx="609600" cy="769441"/>
          </a:xfrm>
          <a:prstGeom prst="rect">
            <a:avLst/>
          </a:prstGeom>
          <a:noFill/>
        </p:spPr>
        <p:txBody>
          <a:bodyPr>
            <a:spAutoFit/>
          </a:bodyPr>
          <a:lstStyle/>
          <a:p>
            <a:pPr>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p>
        </p:txBody>
      </p:sp>
      <p:sp>
        <p:nvSpPr>
          <p:cNvPr id="7" name="TextBox 6"/>
          <p:cNvSpPr txBox="1"/>
          <p:nvPr/>
        </p:nvSpPr>
        <p:spPr>
          <a:xfrm>
            <a:off x="7239000" y="1752600"/>
            <a:ext cx="685800" cy="769441"/>
          </a:xfrm>
          <a:prstGeom prst="rect">
            <a:avLst/>
          </a:prstGeom>
          <a:noFill/>
        </p:spPr>
        <p:txBody>
          <a:bodyPr>
            <a:spAutoFit/>
          </a:bodyPr>
          <a:lstStyle/>
          <a:p>
            <a:pPr>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p>
        </p:txBody>
      </p:sp>
      <p:sp>
        <p:nvSpPr>
          <p:cNvPr id="8" name="TextBox 7"/>
          <p:cNvSpPr txBox="1"/>
          <p:nvPr/>
        </p:nvSpPr>
        <p:spPr>
          <a:xfrm>
            <a:off x="7239000" y="2667000"/>
            <a:ext cx="685800" cy="769441"/>
          </a:xfrm>
          <a:prstGeom prst="rect">
            <a:avLst/>
          </a:prstGeom>
          <a:noFill/>
        </p:spPr>
        <p:txBody>
          <a:bodyPr>
            <a:spAutoFit/>
          </a:bodyPr>
          <a:lstStyle/>
          <a:p>
            <a:pPr>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t>
            </a:r>
          </a:p>
        </p:txBody>
      </p:sp>
      <p:sp>
        <p:nvSpPr>
          <p:cNvPr id="9" name="TextBox 8"/>
          <p:cNvSpPr txBox="1"/>
          <p:nvPr/>
        </p:nvSpPr>
        <p:spPr>
          <a:xfrm>
            <a:off x="6858000" y="3657600"/>
            <a:ext cx="1447800" cy="769441"/>
          </a:xfrm>
          <a:prstGeom prst="rect">
            <a:avLst/>
          </a:prstGeom>
          <a:noFill/>
        </p:spPr>
        <p:txBody>
          <a:bodyPr>
            <a:spAutoFit/>
          </a:bodyPr>
          <a:lstStyle/>
          <a:p>
            <a:pPr>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ODE</a:t>
            </a:r>
          </a:p>
        </p:txBody>
      </p:sp>
      <p:sp>
        <p:nvSpPr>
          <p:cNvPr id="10" name="TextBox 9"/>
          <p:cNvSpPr txBox="1"/>
          <p:nvPr/>
        </p:nvSpPr>
        <p:spPr>
          <a:xfrm>
            <a:off x="6477000" y="4572000"/>
            <a:ext cx="2209800" cy="769441"/>
          </a:xfrm>
          <a:prstGeom prst="rect">
            <a:avLst/>
          </a:prstGeom>
          <a:noFill/>
        </p:spPr>
        <p:txBody>
          <a:bodyPr>
            <a:spAutoFit/>
          </a:bodyPr>
          <a:lstStyle/>
          <a:p>
            <a:pPr>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CODE</a:t>
            </a:r>
          </a:p>
        </p:txBody>
      </p:sp>
      <p:sp>
        <p:nvSpPr>
          <p:cNvPr id="11" name="TextBox 10"/>
          <p:cNvSpPr txBox="1"/>
          <p:nvPr/>
        </p:nvSpPr>
        <p:spPr>
          <a:xfrm>
            <a:off x="6553200" y="5562600"/>
            <a:ext cx="2133600" cy="769441"/>
          </a:xfrm>
          <a:prstGeom prst="rect">
            <a:avLst/>
          </a:prstGeom>
          <a:noFill/>
        </p:spPr>
        <p:txBody>
          <a:bodyPr>
            <a:spAutoFit/>
          </a:bodyPr>
          <a:lstStyle/>
          <a:p>
            <a:pPr>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ODE</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0"/>
            <a:ext cx="7242048" cy="1143000"/>
          </a:xfrm>
        </p:spPr>
        <p:txBody>
          <a:bodyPr/>
          <a:lstStyle/>
          <a:p>
            <a:pPr>
              <a:defRPr/>
            </a:pPr>
            <a:r>
              <a:rPr lang="en-US" dirty="0" smtClean="0"/>
              <a:t>Let’s Revisit the Guide</a:t>
            </a:r>
            <a:endParaRPr lang="en-US" dirty="0"/>
          </a:p>
        </p:txBody>
      </p:sp>
      <p:sp>
        <p:nvSpPr>
          <p:cNvPr id="38915"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33DFFC29-EB8D-48EF-BA28-241B33AD0FB2}" type="slidenum">
              <a:rPr lang="en-US" smtClean="0"/>
              <a:pPr>
                <a:defRPr/>
              </a:pPr>
              <a:t>33</a:t>
            </a:fld>
            <a:endParaRPr lang="en-US" smtClean="0"/>
          </a:p>
        </p:txBody>
      </p:sp>
      <p:graphicFrame>
        <p:nvGraphicFramePr>
          <p:cNvPr id="3" name="Table 2"/>
          <p:cNvGraphicFramePr>
            <a:graphicFrameLocks noGrp="1"/>
          </p:cNvGraphicFramePr>
          <p:nvPr/>
        </p:nvGraphicFramePr>
        <p:xfrm>
          <a:off x="0" y="1371600"/>
          <a:ext cx="9144000" cy="5808040"/>
        </p:xfrm>
        <a:graphic>
          <a:graphicData uri="http://schemas.openxmlformats.org/drawingml/2006/table">
            <a:tbl>
              <a:tblPr firstRow="1" bandRow="1">
                <a:tableStyleId>{5C22544A-7EE6-4342-B048-85BDC9FD1C3A}</a:tableStyleId>
              </a:tblPr>
              <a:tblGrid>
                <a:gridCol w="6781800"/>
                <a:gridCol w="1111738"/>
                <a:gridCol w="1250462"/>
              </a:tblGrid>
              <a:tr h="653207">
                <a:tc>
                  <a:txBody>
                    <a:bodyPr/>
                    <a:lstStyle/>
                    <a:p>
                      <a:r>
                        <a:rPr lang="en-US" sz="2000" dirty="0" smtClean="0">
                          <a:solidFill>
                            <a:srgbClr val="000000"/>
                          </a:solidFill>
                        </a:rPr>
                        <a:t>Statement</a:t>
                      </a:r>
                      <a:endParaRPr lang="en-US" sz="2000" dirty="0">
                        <a:solidFill>
                          <a:srgbClr val="000000"/>
                        </a:solidFill>
                      </a:endParaRPr>
                    </a:p>
                  </a:txBody>
                  <a:tcPr>
                    <a:solidFill>
                      <a:schemeClr val="accent4">
                        <a:lumMod val="60000"/>
                        <a:lumOff val="40000"/>
                      </a:schemeClr>
                    </a:solidFill>
                  </a:tcPr>
                </a:tc>
                <a:tc>
                  <a:txBody>
                    <a:bodyPr/>
                    <a:lstStyle/>
                    <a:p>
                      <a:r>
                        <a:rPr lang="en-US" sz="2000" dirty="0" smtClean="0">
                          <a:solidFill>
                            <a:srgbClr val="000000"/>
                          </a:solidFill>
                        </a:rPr>
                        <a:t>Agree</a:t>
                      </a:r>
                      <a:endParaRPr lang="en-US" sz="2000" dirty="0">
                        <a:solidFill>
                          <a:srgbClr val="000000"/>
                        </a:solidFill>
                      </a:endParaRPr>
                    </a:p>
                  </a:txBody>
                  <a:tcPr>
                    <a:solidFill>
                      <a:schemeClr val="accent4">
                        <a:lumMod val="60000"/>
                        <a:lumOff val="40000"/>
                      </a:schemeClr>
                    </a:solidFill>
                  </a:tcPr>
                </a:tc>
                <a:tc>
                  <a:txBody>
                    <a:bodyPr/>
                    <a:lstStyle/>
                    <a:p>
                      <a:r>
                        <a:rPr lang="en-US" sz="2000" dirty="0" smtClean="0">
                          <a:solidFill>
                            <a:srgbClr val="000000"/>
                          </a:solidFill>
                        </a:rPr>
                        <a:t>Disagree</a:t>
                      </a:r>
                      <a:endParaRPr lang="en-US" sz="2000" dirty="0">
                        <a:solidFill>
                          <a:srgbClr val="000000"/>
                        </a:solidFill>
                      </a:endParaRPr>
                    </a:p>
                  </a:txBody>
                  <a:tcPr>
                    <a:solidFill>
                      <a:schemeClr val="accent4">
                        <a:lumMod val="60000"/>
                        <a:lumOff val="40000"/>
                      </a:schemeClr>
                    </a:solidFill>
                  </a:tcPr>
                </a:tc>
              </a:tr>
              <a:tr h="794062">
                <a:tc>
                  <a:txBody>
                    <a:bodyPr/>
                    <a:lstStyle/>
                    <a:p>
                      <a:r>
                        <a:rPr lang="en-US" sz="2000" dirty="0" smtClean="0">
                          <a:solidFill>
                            <a:srgbClr val="000000"/>
                          </a:solidFill>
                        </a:rPr>
                        <a:t>Vocabulary</a:t>
                      </a:r>
                      <a:r>
                        <a:rPr lang="en-US" sz="2000" baseline="0" dirty="0" smtClean="0">
                          <a:solidFill>
                            <a:srgbClr val="000000"/>
                          </a:solidFill>
                        </a:rPr>
                        <a:t> knowledge is the single most important factor in reading comprehension. </a:t>
                      </a:r>
                      <a:endParaRPr lang="en-US" sz="2000" dirty="0">
                        <a:solidFill>
                          <a:srgbClr val="000000"/>
                        </a:solidFill>
                      </a:endParaRPr>
                    </a:p>
                  </a:txBody>
                  <a:tcPr>
                    <a:solidFill>
                      <a:srgbClr val="FFFFFF"/>
                    </a:solidFill>
                  </a:tcPr>
                </a:tc>
                <a:tc>
                  <a:txBody>
                    <a:bodyPr/>
                    <a:lstStyle/>
                    <a:p>
                      <a:endParaRPr lang="en-US" dirty="0">
                        <a:solidFill>
                          <a:srgbClr val="000000"/>
                        </a:solidFill>
                      </a:endParaRPr>
                    </a:p>
                  </a:txBody>
                  <a:tcPr>
                    <a:solidFill>
                      <a:srgbClr val="FFFFFF"/>
                    </a:solidFill>
                  </a:tcPr>
                </a:tc>
                <a:tc>
                  <a:txBody>
                    <a:bodyPr/>
                    <a:lstStyle/>
                    <a:p>
                      <a:endParaRPr lang="en-US" dirty="0">
                        <a:solidFill>
                          <a:srgbClr val="000000"/>
                        </a:solidFill>
                      </a:endParaRPr>
                    </a:p>
                  </a:txBody>
                  <a:tcPr>
                    <a:solidFill>
                      <a:srgbClr val="FFFFFF"/>
                    </a:solidFill>
                  </a:tcPr>
                </a:tc>
              </a:tr>
              <a:tr h="504243">
                <a:tc>
                  <a:txBody>
                    <a:bodyPr/>
                    <a:lstStyle/>
                    <a:p>
                      <a:r>
                        <a:rPr lang="en-US" sz="2000" dirty="0" smtClean="0">
                          <a:solidFill>
                            <a:srgbClr val="000000"/>
                          </a:solidFill>
                        </a:rPr>
                        <a:t>Explanation:</a:t>
                      </a:r>
                      <a:r>
                        <a:rPr lang="en-US" sz="2000" baseline="0" dirty="0" smtClean="0">
                          <a:solidFill>
                            <a:srgbClr val="000000"/>
                          </a:solidFill>
                        </a:rPr>
                        <a:t> </a:t>
                      </a:r>
                      <a:endParaRPr lang="en-US" sz="2000" dirty="0">
                        <a:solidFill>
                          <a:srgbClr val="000000"/>
                        </a:solidFill>
                      </a:endParaRPr>
                    </a:p>
                  </a:txBody>
                  <a:tcPr>
                    <a:solidFill>
                      <a:schemeClr val="accent4">
                        <a:lumMod val="60000"/>
                        <a:lumOff val="40000"/>
                      </a:schemeClr>
                    </a:solidFill>
                  </a:tcPr>
                </a:tc>
                <a:tc>
                  <a:txBody>
                    <a:bodyPr/>
                    <a:lstStyle/>
                    <a:p>
                      <a:endParaRPr lang="en-US">
                        <a:solidFill>
                          <a:srgbClr val="000000"/>
                        </a:solidFill>
                      </a:endParaRPr>
                    </a:p>
                  </a:txBody>
                  <a:tcPr>
                    <a:solidFill>
                      <a:schemeClr val="accent4">
                        <a:lumMod val="60000"/>
                        <a:lumOff val="40000"/>
                      </a:schemeClr>
                    </a:solidFill>
                  </a:tcPr>
                </a:tc>
                <a:tc>
                  <a:txBody>
                    <a:bodyPr/>
                    <a:lstStyle/>
                    <a:p>
                      <a:endParaRPr lang="en-US">
                        <a:solidFill>
                          <a:srgbClr val="000000"/>
                        </a:solidFill>
                      </a:endParaRPr>
                    </a:p>
                  </a:txBody>
                  <a:tcPr>
                    <a:solidFill>
                      <a:schemeClr val="accent4">
                        <a:lumMod val="60000"/>
                        <a:lumOff val="40000"/>
                      </a:schemeClr>
                    </a:solidFill>
                  </a:tcPr>
                </a:tc>
              </a:tr>
              <a:tr h="791157">
                <a:tc>
                  <a:txBody>
                    <a:bodyPr/>
                    <a:lstStyle/>
                    <a:p>
                      <a:r>
                        <a:rPr lang="en-US" sz="2000" dirty="0" smtClean="0">
                          <a:solidFill>
                            <a:srgbClr val="000000"/>
                          </a:solidFill>
                        </a:rPr>
                        <a:t>Socioeconomic</a:t>
                      </a:r>
                      <a:r>
                        <a:rPr lang="en-US" sz="2000" baseline="0" dirty="0" smtClean="0">
                          <a:solidFill>
                            <a:srgbClr val="000000"/>
                          </a:solidFill>
                        </a:rPr>
                        <a:t> status can drastically affect vocabulary development in children.</a:t>
                      </a:r>
                      <a:endParaRPr lang="en-US" sz="2000" dirty="0">
                        <a:solidFill>
                          <a:srgbClr val="000000"/>
                        </a:solidFill>
                      </a:endParaRPr>
                    </a:p>
                  </a:txBody>
                  <a:tcPr>
                    <a:solidFill>
                      <a:srgbClr val="FFFFFF"/>
                    </a:solidFill>
                  </a:tcPr>
                </a:tc>
                <a:tc>
                  <a:txBody>
                    <a:bodyPr/>
                    <a:lstStyle/>
                    <a:p>
                      <a:endParaRPr lang="en-US" dirty="0">
                        <a:solidFill>
                          <a:srgbClr val="000000"/>
                        </a:solidFill>
                      </a:endParaRPr>
                    </a:p>
                  </a:txBody>
                  <a:tcPr>
                    <a:solidFill>
                      <a:srgbClr val="FFFFFF"/>
                    </a:solidFill>
                  </a:tcPr>
                </a:tc>
                <a:tc>
                  <a:txBody>
                    <a:bodyPr/>
                    <a:lstStyle/>
                    <a:p>
                      <a:endParaRPr lang="en-US" dirty="0">
                        <a:solidFill>
                          <a:srgbClr val="000000"/>
                        </a:solidFill>
                      </a:endParaRPr>
                    </a:p>
                  </a:txBody>
                  <a:tcPr>
                    <a:solidFill>
                      <a:srgbClr val="FFFFFF"/>
                    </a:solidFill>
                  </a:tcPr>
                </a:tc>
              </a:tr>
              <a:tr h="457200">
                <a:tc>
                  <a:txBody>
                    <a:bodyPr/>
                    <a:lstStyle/>
                    <a:p>
                      <a:r>
                        <a:rPr lang="en-US" sz="2000" dirty="0" smtClean="0">
                          <a:solidFill>
                            <a:srgbClr val="000000"/>
                          </a:solidFill>
                        </a:rPr>
                        <a:t>Explanation:</a:t>
                      </a:r>
                      <a:r>
                        <a:rPr lang="en-US" sz="2000" baseline="0" dirty="0" smtClean="0">
                          <a:solidFill>
                            <a:srgbClr val="000000"/>
                          </a:solidFill>
                        </a:rPr>
                        <a:t> </a:t>
                      </a:r>
                      <a:endParaRPr lang="en-US" sz="2000" dirty="0">
                        <a:solidFill>
                          <a:srgbClr val="000000"/>
                        </a:solidFill>
                      </a:endParaRPr>
                    </a:p>
                  </a:txBody>
                  <a:tcPr>
                    <a:solidFill>
                      <a:schemeClr val="accent4">
                        <a:lumMod val="60000"/>
                        <a:lumOff val="40000"/>
                      </a:schemeClr>
                    </a:solidFill>
                  </a:tcPr>
                </a:tc>
                <a:tc>
                  <a:txBody>
                    <a:bodyPr/>
                    <a:lstStyle/>
                    <a:p>
                      <a:endParaRPr lang="en-US" dirty="0">
                        <a:solidFill>
                          <a:srgbClr val="000000"/>
                        </a:solidFill>
                      </a:endParaRPr>
                    </a:p>
                  </a:txBody>
                  <a:tcPr>
                    <a:solidFill>
                      <a:schemeClr val="accent4">
                        <a:lumMod val="60000"/>
                        <a:lumOff val="40000"/>
                      </a:schemeClr>
                    </a:solidFill>
                  </a:tcPr>
                </a:tc>
                <a:tc>
                  <a:txBody>
                    <a:bodyPr/>
                    <a:lstStyle/>
                    <a:p>
                      <a:endParaRPr lang="en-US" dirty="0">
                        <a:solidFill>
                          <a:srgbClr val="000000"/>
                        </a:solidFill>
                      </a:endParaRPr>
                    </a:p>
                  </a:txBody>
                  <a:tcPr>
                    <a:solidFill>
                      <a:schemeClr val="accent4">
                        <a:lumMod val="60000"/>
                        <a:lumOff val="40000"/>
                      </a:schemeClr>
                    </a:solidFill>
                  </a:tcPr>
                </a:tc>
              </a:tr>
              <a:tr h="685800">
                <a:tc>
                  <a:txBody>
                    <a:bodyPr/>
                    <a:lstStyle/>
                    <a:p>
                      <a:r>
                        <a:rPr lang="en-US" sz="2000" dirty="0" smtClean="0">
                          <a:solidFill>
                            <a:srgbClr val="000000"/>
                          </a:solidFill>
                        </a:rPr>
                        <a:t>Students must</a:t>
                      </a:r>
                      <a:r>
                        <a:rPr lang="en-US" sz="2000" baseline="0" dirty="0" smtClean="0">
                          <a:solidFill>
                            <a:srgbClr val="000000"/>
                          </a:solidFill>
                        </a:rPr>
                        <a:t> have </a:t>
                      </a:r>
                      <a:r>
                        <a:rPr lang="en-US" sz="2000" dirty="0" smtClean="0">
                          <a:solidFill>
                            <a:srgbClr val="000000"/>
                          </a:solidFill>
                        </a:rPr>
                        <a:t>multiple exposures to a word and its meaning to deeply</a:t>
                      </a:r>
                      <a:r>
                        <a:rPr lang="en-US" sz="2000" baseline="0" dirty="0" smtClean="0">
                          <a:solidFill>
                            <a:srgbClr val="000000"/>
                          </a:solidFill>
                        </a:rPr>
                        <a:t> process it. </a:t>
                      </a:r>
                      <a:endParaRPr lang="en-US" sz="2000" dirty="0">
                        <a:solidFill>
                          <a:srgbClr val="000000"/>
                        </a:solidFill>
                      </a:endParaRPr>
                    </a:p>
                  </a:txBody>
                  <a:tcPr>
                    <a:solidFill>
                      <a:srgbClr val="FFFFFF"/>
                    </a:solidFill>
                  </a:tcPr>
                </a:tc>
                <a:tc>
                  <a:txBody>
                    <a:bodyPr/>
                    <a:lstStyle/>
                    <a:p>
                      <a:endParaRPr lang="en-US" dirty="0">
                        <a:solidFill>
                          <a:srgbClr val="000000"/>
                        </a:solidFill>
                      </a:endParaRPr>
                    </a:p>
                  </a:txBody>
                  <a:tcPr>
                    <a:solidFill>
                      <a:srgbClr val="FFFFFF"/>
                    </a:solidFill>
                  </a:tcPr>
                </a:tc>
                <a:tc>
                  <a:txBody>
                    <a:bodyPr/>
                    <a:lstStyle/>
                    <a:p>
                      <a:endParaRPr lang="en-US" dirty="0">
                        <a:solidFill>
                          <a:srgbClr val="000000"/>
                        </a:solidFill>
                      </a:endParaRPr>
                    </a:p>
                  </a:txBody>
                  <a:tcPr>
                    <a:solidFill>
                      <a:srgbClr val="FFFFFF"/>
                    </a:solidFill>
                  </a:tcPr>
                </a:tc>
              </a:tr>
              <a:tr h="441960">
                <a:tc>
                  <a:txBody>
                    <a:bodyPr/>
                    <a:lstStyle/>
                    <a:p>
                      <a:r>
                        <a:rPr lang="en-US" sz="2000" dirty="0" smtClean="0">
                          <a:solidFill>
                            <a:srgbClr val="000000"/>
                          </a:solidFill>
                        </a:rPr>
                        <a:t>Explanation: </a:t>
                      </a:r>
                      <a:endParaRPr lang="en-US" sz="2000" dirty="0">
                        <a:solidFill>
                          <a:srgbClr val="000000"/>
                        </a:solidFill>
                      </a:endParaRPr>
                    </a:p>
                  </a:txBody>
                  <a:tcPr>
                    <a:solidFill>
                      <a:schemeClr val="accent4">
                        <a:lumMod val="60000"/>
                        <a:lumOff val="40000"/>
                      </a:schemeClr>
                    </a:solidFill>
                  </a:tcPr>
                </a:tc>
                <a:tc>
                  <a:txBody>
                    <a:bodyPr/>
                    <a:lstStyle/>
                    <a:p>
                      <a:endParaRPr lang="en-US" dirty="0">
                        <a:solidFill>
                          <a:srgbClr val="000000"/>
                        </a:solidFill>
                      </a:endParaRPr>
                    </a:p>
                  </a:txBody>
                  <a:tcPr>
                    <a:solidFill>
                      <a:schemeClr val="accent4">
                        <a:lumMod val="60000"/>
                        <a:lumOff val="40000"/>
                      </a:schemeClr>
                    </a:solidFill>
                  </a:tcPr>
                </a:tc>
                <a:tc>
                  <a:txBody>
                    <a:bodyPr/>
                    <a:lstStyle/>
                    <a:p>
                      <a:endParaRPr lang="en-US" dirty="0">
                        <a:solidFill>
                          <a:srgbClr val="000000"/>
                        </a:solidFill>
                      </a:endParaRPr>
                    </a:p>
                  </a:txBody>
                  <a:tcPr>
                    <a:solidFill>
                      <a:schemeClr val="accent4">
                        <a:lumMod val="60000"/>
                        <a:lumOff val="40000"/>
                      </a:schemeClr>
                    </a:solidFill>
                  </a:tcPr>
                </a:tc>
              </a:tr>
              <a:tr h="609600">
                <a:tc>
                  <a:txBody>
                    <a:bodyPr/>
                    <a:lstStyle/>
                    <a:p>
                      <a:r>
                        <a:rPr lang="en-US" sz="2000" dirty="0" smtClean="0">
                          <a:solidFill>
                            <a:srgbClr val="000000"/>
                          </a:solidFill>
                        </a:rPr>
                        <a:t>Vocabulary has</a:t>
                      </a:r>
                      <a:r>
                        <a:rPr lang="en-US" sz="2000" baseline="0" dirty="0" smtClean="0">
                          <a:solidFill>
                            <a:srgbClr val="000000"/>
                          </a:solidFill>
                        </a:rPr>
                        <a:t> to be taught through direct and indirect   means. </a:t>
                      </a:r>
                      <a:endParaRPr lang="en-US" sz="2000" dirty="0">
                        <a:solidFill>
                          <a:srgbClr val="000000"/>
                        </a:solidFill>
                      </a:endParaRPr>
                    </a:p>
                  </a:txBody>
                  <a:tcPr>
                    <a:solidFill>
                      <a:srgbClr val="FFFFFF"/>
                    </a:solidFill>
                  </a:tcPr>
                </a:tc>
                <a:tc>
                  <a:txBody>
                    <a:bodyPr/>
                    <a:lstStyle/>
                    <a:p>
                      <a:endParaRPr lang="en-US" dirty="0">
                        <a:solidFill>
                          <a:srgbClr val="000000"/>
                        </a:solidFill>
                      </a:endParaRPr>
                    </a:p>
                  </a:txBody>
                  <a:tcPr>
                    <a:solidFill>
                      <a:srgbClr val="FFFFFF"/>
                    </a:solidFill>
                  </a:tcPr>
                </a:tc>
                <a:tc>
                  <a:txBody>
                    <a:bodyPr/>
                    <a:lstStyle/>
                    <a:p>
                      <a:endParaRPr lang="en-US" dirty="0">
                        <a:solidFill>
                          <a:srgbClr val="000000"/>
                        </a:solidFill>
                      </a:endParaRPr>
                    </a:p>
                  </a:txBody>
                  <a:tcPr>
                    <a:solidFill>
                      <a:srgbClr val="FFFFFF"/>
                    </a:solidFill>
                  </a:tcPr>
                </a:tc>
              </a:tr>
              <a:tr h="764131">
                <a:tc>
                  <a:txBody>
                    <a:bodyPr/>
                    <a:lstStyle/>
                    <a:p>
                      <a:r>
                        <a:rPr lang="en-US" sz="2000" dirty="0" smtClean="0">
                          <a:solidFill>
                            <a:srgbClr val="000000"/>
                          </a:solidFill>
                        </a:rPr>
                        <a:t>Explanation: </a:t>
                      </a:r>
                      <a:endParaRPr lang="en-US" sz="2000" dirty="0">
                        <a:solidFill>
                          <a:srgbClr val="000000"/>
                        </a:solidFill>
                      </a:endParaRPr>
                    </a:p>
                  </a:txBody>
                  <a:tcPr>
                    <a:solidFill>
                      <a:schemeClr val="accent4">
                        <a:lumMod val="60000"/>
                        <a:lumOff val="40000"/>
                      </a:schemeClr>
                    </a:solidFill>
                  </a:tcPr>
                </a:tc>
                <a:tc>
                  <a:txBody>
                    <a:bodyPr/>
                    <a:lstStyle/>
                    <a:p>
                      <a:endParaRPr lang="en-US" dirty="0">
                        <a:solidFill>
                          <a:srgbClr val="000000"/>
                        </a:solidFill>
                      </a:endParaRPr>
                    </a:p>
                  </a:txBody>
                  <a:tcPr>
                    <a:solidFill>
                      <a:schemeClr val="accent4">
                        <a:lumMod val="60000"/>
                        <a:lumOff val="40000"/>
                      </a:schemeClr>
                    </a:solidFill>
                  </a:tcPr>
                </a:tc>
                <a:tc>
                  <a:txBody>
                    <a:bodyPr/>
                    <a:lstStyle/>
                    <a:p>
                      <a:endParaRPr lang="en-US" dirty="0">
                        <a:solidFill>
                          <a:srgbClr val="000000"/>
                        </a:solidFill>
                      </a:endParaRPr>
                    </a:p>
                  </a:txBody>
                  <a:tcPr>
                    <a:solidFill>
                      <a:schemeClr val="accent4">
                        <a:lumMod val="60000"/>
                        <a:lumOff val="40000"/>
                      </a:schemeClr>
                    </a:solidFill>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idx="1"/>
          </p:nvPr>
        </p:nvSpPr>
        <p:spPr>
          <a:xfrm>
            <a:off x="152400" y="1265238"/>
            <a:ext cx="8763000" cy="5516562"/>
          </a:xfrm>
        </p:spPr>
        <p:txBody>
          <a:bodyPr>
            <a:normAutofit fontScale="85000" lnSpcReduction="20000"/>
          </a:bodyPr>
          <a:lstStyle/>
          <a:p>
            <a:pPr marL="274320" indent="-274320" algn="just" eaLnBrk="1" fontAlgn="auto" hangingPunct="1">
              <a:lnSpc>
                <a:spcPct val="80000"/>
              </a:lnSpc>
              <a:spcAft>
                <a:spcPts val="0"/>
              </a:spcAft>
              <a:buFontTx/>
              <a:buNone/>
              <a:defRPr/>
            </a:pPr>
            <a:r>
              <a:rPr lang="en-US" sz="5400" dirty="0" smtClean="0">
                <a:latin typeface="Poor Richard" pitchFamily="18" charset="0"/>
                <a:cs typeface="Tahoma" pitchFamily="34" charset="0"/>
              </a:rPr>
              <a:t>“Many teachers see vocabulary as  </a:t>
            </a:r>
          </a:p>
          <a:p>
            <a:pPr marL="274320" indent="-274320" algn="just" eaLnBrk="1" fontAlgn="auto" hangingPunct="1">
              <a:lnSpc>
                <a:spcPct val="80000"/>
              </a:lnSpc>
              <a:spcAft>
                <a:spcPts val="0"/>
              </a:spcAft>
              <a:buFontTx/>
              <a:buNone/>
              <a:defRPr/>
            </a:pPr>
            <a:r>
              <a:rPr lang="en-US" sz="5400" dirty="0" smtClean="0">
                <a:latin typeface="Poor Richard" pitchFamily="18" charset="0"/>
                <a:cs typeface="Tahoma" pitchFamily="34" charset="0"/>
              </a:rPr>
              <a:t>   necessary for better reading.  Few, however,  realize its long-term effect on learning, achievement, thinking, &amp; communication.”</a:t>
            </a:r>
          </a:p>
          <a:p>
            <a:pPr marL="274320" indent="-274320" algn="r" eaLnBrk="1" fontAlgn="auto" hangingPunct="1">
              <a:lnSpc>
                <a:spcPct val="80000"/>
              </a:lnSpc>
              <a:spcAft>
                <a:spcPts val="0"/>
              </a:spcAft>
              <a:buFont typeface="Wingdings 2" pitchFamily="18" charset="2"/>
              <a:buNone/>
              <a:defRPr/>
            </a:pPr>
            <a:r>
              <a:rPr lang="en-US" sz="1800" dirty="0" smtClean="0">
                <a:latin typeface="Tahoma" pitchFamily="34" charset="0"/>
                <a:cs typeface="Tahoma" pitchFamily="34" charset="0"/>
              </a:rPr>
              <a:t>--Bromley, 2002; Watts, 1995</a:t>
            </a:r>
          </a:p>
          <a:p>
            <a:pPr marL="274320" indent="-274320" algn="r" eaLnBrk="1" fontAlgn="auto" hangingPunct="1">
              <a:lnSpc>
                <a:spcPct val="80000"/>
              </a:lnSpc>
              <a:spcAft>
                <a:spcPts val="0"/>
              </a:spcAft>
              <a:buFont typeface="Wingdings 2" pitchFamily="18" charset="2"/>
              <a:buNone/>
              <a:defRPr/>
            </a:pPr>
            <a:endParaRPr lang="en-US" sz="1800" i="1" dirty="0" smtClean="0">
              <a:latin typeface="Tahoma" pitchFamily="34" charset="0"/>
              <a:cs typeface="Tahoma" pitchFamily="34" charset="0"/>
            </a:endParaRPr>
          </a:p>
          <a:p>
            <a:pPr marL="274320" indent="-274320" algn="r" eaLnBrk="1" fontAlgn="auto" hangingPunct="1">
              <a:lnSpc>
                <a:spcPct val="80000"/>
              </a:lnSpc>
              <a:spcAft>
                <a:spcPts val="0"/>
              </a:spcAft>
              <a:buFont typeface="Wingdings 2" pitchFamily="18" charset="2"/>
              <a:buNone/>
              <a:defRPr/>
            </a:pPr>
            <a:endParaRPr lang="en-US" sz="1800" i="1" dirty="0" smtClean="0">
              <a:latin typeface="Tahoma" pitchFamily="34" charset="0"/>
              <a:cs typeface="Tahoma" pitchFamily="34" charset="0"/>
            </a:endParaRPr>
          </a:p>
          <a:p>
            <a:pPr marL="274320" indent="-274320" eaLnBrk="1" fontAlgn="auto" hangingPunct="1">
              <a:lnSpc>
                <a:spcPct val="80000"/>
              </a:lnSpc>
              <a:spcAft>
                <a:spcPts val="0"/>
              </a:spcAft>
              <a:buFont typeface="Wingdings 2"/>
              <a:buChar char=""/>
              <a:defRPr/>
            </a:pPr>
            <a:endParaRPr lang="en-US" sz="3600" i="1" dirty="0" smtClean="0">
              <a:latin typeface="Tahoma" pitchFamily="34" charset="0"/>
              <a:cs typeface="Tahoma" pitchFamily="34" charset="0"/>
            </a:endParaRPr>
          </a:p>
          <a:p>
            <a:pPr marL="274320" indent="-274320" eaLnBrk="1" fontAlgn="auto" hangingPunct="1">
              <a:lnSpc>
                <a:spcPct val="80000"/>
              </a:lnSpc>
              <a:spcAft>
                <a:spcPts val="0"/>
              </a:spcAft>
              <a:buFont typeface="Wingdings 2" pitchFamily="18" charset="2"/>
              <a:buNone/>
              <a:defRPr/>
            </a:pPr>
            <a:r>
              <a:rPr lang="en-US" u="sng" dirty="0" smtClean="0">
                <a:solidFill>
                  <a:srgbClr val="000000"/>
                </a:solidFill>
                <a:latin typeface="Tahoma" pitchFamily="34" charset="0"/>
                <a:cs typeface="Tahoma" pitchFamily="34" charset="0"/>
              </a:rPr>
              <a:t>Learning Targets</a:t>
            </a:r>
          </a:p>
          <a:p>
            <a:pPr eaLnBrk="1" hangingPunct="1">
              <a:defRPr/>
            </a:pPr>
            <a:r>
              <a:rPr lang="en-US" dirty="0" smtClean="0">
                <a:solidFill>
                  <a:srgbClr val="000000"/>
                </a:solidFill>
                <a:latin typeface="Tahoma" pitchFamily="34" charset="0"/>
                <a:cs typeface="Tahoma" pitchFamily="34" charset="0"/>
              </a:rPr>
              <a:t> I can explain the CODE principles of vocabulary instruction and </a:t>
            </a:r>
            <a:r>
              <a:rPr lang="en-US" dirty="0" err="1" smtClean="0">
                <a:solidFill>
                  <a:srgbClr val="000000"/>
                </a:solidFill>
                <a:latin typeface="Tahoma" pitchFamily="34" charset="0"/>
                <a:cs typeface="Tahoma" pitchFamily="34" charset="0"/>
              </a:rPr>
              <a:t>Marzano’s</a:t>
            </a:r>
            <a:r>
              <a:rPr lang="en-US" dirty="0" smtClean="0">
                <a:solidFill>
                  <a:srgbClr val="000000"/>
                </a:solidFill>
                <a:latin typeface="Tahoma" pitchFamily="34" charset="0"/>
                <a:cs typeface="Tahoma" pitchFamily="34" charset="0"/>
              </a:rPr>
              <a:t> six steps.</a:t>
            </a:r>
          </a:p>
          <a:p>
            <a:pPr eaLnBrk="1" hangingPunct="1">
              <a:defRPr/>
            </a:pPr>
            <a:r>
              <a:rPr lang="en-US" dirty="0" smtClean="0">
                <a:solidFill>
                  <a:srgbClr val="000000"/>
                </a:solidFill>
                <a:latin typeface="Tahoma" pitchFamily="34" charset="0"/>
                <a:cs typeface="Tahoma" pitchFamily="34" charset="0"/>
              </a:rPr>
              <a:t>I can implement CODE  and </a:t>
            </a:r>
            <a:r>
              <a:rPr lang="en-US" dirty="0" err="1" smtClean="0">
                <a:solidFill>
                  <a:srgbClr val="000000"/>
                </a:solidFill>
                <a:latin typeface="Tahoma" pitchFamily="34" charset="0"/>
                <a:cs typeface="Tahoma" pitchFamily="34" charset="0"/>
              </a:rPr>
              <a:t>Marzano</a:t>
            </a:r>
            <a:r>
              <a:rPr lang="en-US" dirty="0" smtClean="0">
                <a:solidFill>
                  <a:srgbClr val="000000"/>
                </a:solidFill>
                <a:latin typeface="Tahoma" pitchFamily="34" charset="0"/>
                <a:cs typeface="Tahoma" pitchFamily="34" charset="0"/>
              </a:rPr>
              <a:t> into my daily classroom planning and instruction.</a:t>
            </a:r>
          </a:p>
          <a:p>
            <a:pPr marL="274320" indent="-274320" algn="ctr" eaLnBrk="1" fontAlgn="auto" hangingPunct="1">
              <a:lnSpc>
                <a:spcPct val="80000"/>
              </a:lnSpc>
              <a:spcAft>
                <a:spcPts val="0"/>
              </a:spcAft>
              <a:buFontTx/>
              <a:buNone/>
              <a:defRPr/>
            </a:pPr>
            <a:r>
              <a:rPr lang="en-US" i="1" dirty="0" smtClean="0">
                <a:latin typeface="Tahoma" pitchFamily="34" charset="0"/>
                <a:cs typeface="Tahoma" pitchFamily="34" charset="0"/>
              </a:rPr>
              <a:t> </a:t>
            </a:r>
            <a:endParaRPr lang="en-US" dirty="0" smtClean="0">
              <a:latin typeface="Tahoma" pitchFamily="34" charset="0"/>
              <a:cs typeface="Tahoma" pitchFamily="34" charset="0"/>
            </a:endParaRPr>
          </a:p>
        </p:txBody>
      </p:sp>
      <p:sp>
        <p:nvSpPr>
          <p:cNvPr id="39939"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C418B85-2A3E-4D40-A55F-B1EF513CAD0E}" type="slidenum">
              <a:rPr lang="en-US" smtClean="0"/>
              <a:pPr>
                <a:defRPr/>
              </a:pPr>
              <a:t>34</a:t>
            </a:fld>
            <a:endParaRPr lang="en-US" smtClean="0"/>
          </a:p>
        </p:txBody>
      </p:sp>
      <p:sp>
        <p:nvSpPr>
          <p:cNvPr id="36868" name="WordArt 4"/>
          <p:cNvSpPr>
            <a:spLocks noChangeArrowheads="1" noChangeShapeType="1" noTextEdit="1"/>
          </p:cNvSpPr>
          <p:nvPr/>
        </p:nvSpPr>
        <p:spPr bwMode="auto">
          <a:xfrm>
            <a:off x="1143000" y="228600"/>
            <a:ext cx="5715000" cy="1524000"/>
          </a:xfrm>
          <a:prstGeom prst="rect">
            <a:avLst/>
          </a:prstGeom>
        </p:spPr>
        <p:txBody>
          <a:bodyPr wrap="none" fromWordArt="1">
            <a:prstTxWarp prst="textPlain">
              <a:avLst>
                <a:gd name="adj" fmla="val 50000"/>
              </a:avLst>
            </a:prstTxWarp>
          </a:bodyPr>
          <a:lstStyle/>
          <a:p>
            <a:pPr algn="ct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
        <p:nvSpPr>
          <p:cNvPr id="6" name="Title 5"/>
          <p:cNvSpPr>
            <a:spLocks noGrp="1"/>
          </p:cNvSpPr>
          <p:nvPr>
            <p:ph type="title"/>
          </p:nvPr>
        </p:nvSpPr>
        <p:spPr>
          <a:xfrm>
            <a:off x="-990600" y="-152400"/>
            <a:ext cx="8686800" cy="1143000"/>
          </a:xfrm>
        </p:spPr>
        <p:txBody>
          <a:bodyPr/>
          <a:lstStyle/>
          <a:p>
            <a:pPr algn="r" eaLnBrk="1" fontAlgn="auto" hangingPunct="1">
              <a:spcAft>
                <a:spcPts val="0"/>
              </a:spcAft>
              <a:defRPr/>
            </a:pPr>
            <a:r>
              <a:rPr lang="en-US" sz="5400" u="sng" dirty="0" smtClean="0"/>
              <a:t>Reflective Journal</a:t>
            </a:r>
            <a:endParaRPr lang="en-US" sz="5400" u="sng" dirty="0"/>
          </a:p>
        </p:txBody>
      </p:sp>
    </p:spTree>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4800"/>
          </a:xfrm>
        </p:spPr>
        <p:txBody>
          <a:bodyPr>
            <a:normAutofit fontScale="90000"/>
          </a:bodyPr>
          <a:lstStyle/>
          <a:p>
            <a:pPr>
              <a:defRPr/>
            </a:pPr>
            <a:r>
              <a:rPr lang="en-US" sz="2800" dirty="0" smtClean="0"/>
              <a:t>Bibliography</a:t>
            </a:r>
            <a:endParaRPr lang="en-US" sz="2800" dirty="0"/>
          </a:p>
        </p:txBody>
      </p:sp>
      <p:sp>
        <p:nvSpPr>
          <p:cNvPr id="37891" name="Content Placeholder 2"/>
          <p:cNvSpPr>
            <a:spLocks noGrp="1"/>
          </p:cNvSpPr>
          <p:nvPr>
            <p:ph idx="1"/>
          </p:nvPr>
        </p:nvSpPr>
        <p:spPr>
          <a:xfrm>
            <a:off x="-228600" y="228600"/>
            <a:ext cx="9372600" cy="6629400"/>
          </a:xfrm>
        </p:spPr>
        <p:txBody>
          <a:bodyPr/>
          <a:lstStyle/>
          <a:p>
            <a:pPr>
              <a:buFont typeface="Wingdings 2" pitchFamily="18" charset="2"/>
              <a:buNone/>
            </a:pPr>
            <a:r>
              <a:rPr lang="en-US" sz="1800" smtClean="0"/>
              <a:t>Wagner, Richard, Andrea E. Muse and Kendra R. Tannenbaum. </a:t>
            </a:r>
            <a:r>
              <a:rPr lang="en-US" sz="1800" i="1" smtClean="0"/>
              <a:t>Vocabulary Acquisition: Implications for Reading Comprehension. </a:t>
            </a:r>
            <a:r>
              <a:rPr lang="en-US" sz="1800" smtClean="0"/>
              <a:t>Guilford Press: New York, 2007.</a:t>
            </a:r>
          </a:p>
          <a:p>
            <a:pPr>
              <a:buFont typeface="Wingdings 2" pitchFamily="18" charset="2"/>
              <a:buNone/>
            </a:pPr>
            <a:r>
              <a:rPr lang="en-US" sz="1800" smtClean="0"/>
              <a:t>Wittgenstein, Ludwig</a:t>
            </a:r>
            <a:r>
              <a:rPr lang="en-US" sz="1800" i="1" smtClean="0"/>
              <a:t>. Philosophical Investigations,</a:t>
            </a:r>
            <a:r>
              <a:rPr lang="en-US" sz="1800" smtClean="0"/>
              <a:t> 1953. </a:t>
            </a:r>
          </a:p>
          <a:p>
            <a:pPr>
              <a:buFont typeface="Wingdings 2" pitchFamily="18" charset="2"/>
              <a:buNone/>
            </a:pPr>
            <a:r>
              <a:rPr lang="en-US" sz="1800" smtClean="0"/>
              <a:t>Hart, Betty &amp; Risley, Todd R</a:t>
            </a:r>
            <a:r>
              <a:rPr lang="en-US" sz="1800" i="1" smtClean="0"/>
              <a:t>.  Meaningful Differences in the Everyday Experience of Young American Children.</a:t>
            </a:r>
            <a:r>
              <a:rPr lang="en-US" sz="1800" smtClean="0"/>
              <a:t> Paul H. Brookes Publishing: Baltimore, 1995.</a:t>
            </a:r>
          </a:p>
          <a:p>
            <a:pPr>
              <a:buFont typeface="Wingdings 2" pitchFamily="18" charset="2"/>
              <a:buNone/>
            </a:pPr>
            <a:r>
              <a:rPr lang="en-US" sz="1800" smtClean="0"/>
              <a:t>Nagy, W., &amp; Anderson, R. C. (1984). “How many words are there in printed school English?” </a:t>
            </a:r>
            <a:r>
              <a:rPr lang="en-US" sz="1800" i="1" smtClean="0"/>
              <a:t>Reading Research Quarterly, 19</a:t>
            </a:r>
            <a:r>
              <a:rPr lang="en-US" sz="1800" smtClean="0"/>
              <a:t>, 304-330.</a:t>
            </a:r>
          </a:p>
          <a:p>
            <a:pPr>
              <a:buFont typeface="Wingdings 2" pitchFamily="18" charset="2"/>
              <a:buNone/>
            </a:pPr>
            <a:r>
              <a:rPr lang="en-US" sz="1800" smtClean="0"/>
              <a:t>Feldman, Kevin &amp; Kate Kinsella. “Narrowing the Language Gap: The Case for Explicit Vocabulary Instruction”. Scholastic, 2005.</a:t>
            </a:r>
          </a:p>
          <a:p>
            <a:pPr>
              <a:buFont typeface="Wingdings 2" pitchFamily="18" charset="2"/>
              <a:buNone/>
            </a:pPr>
            <a:r>
              <a:rPr lang="en-US" sz="1800" smtClean="0"/>
              <a:t>Dole, Slone, and Trathen. “The Cornerstones of Reading Comprehension: Teaching for Vocabulary and Text Understanding.” (2002) Retrieved from the World Wide Web  </a:t>
            </a:r>
            <a:r>
              <a:rPr lang="en-US" sz="1800" smtClean="0">
                <a:hlinkClick r:id="rId3"/>
              </a:rPr>
              <a:t>http://www.designedinstruction.com/learningleads/reading-vocabulary-text.pdf</a:t>
            </a:r>
            <a:r>
              <a:rPr lang="en-US" sz="1800" smtClean="0"/>
              <a:t>  (June, 2010).</a:t>
            </a:r>
          </a:p>
          <a:p>
            <a:pPr>
              <a:buFont typeface="Wingdings 2" pitchFamily="18" charset="2"/>
              <a:buNone/>
            </a:pPr>
            <a:r>
              <a:rPr lang="en-US" sz="1800" smtClean="0"/>
              <a:t>Marzano, Robert. </a:t>
            </a:r>
            <a:r>
              <a:rPr lang="en-US" sz="1800" i="1" smtClean="0"/>
              <a:t>Building Backgraound Knowledge for Academic Achievement. </a:t>
            </a:r>
            <a:r>
              <a:rPr lang="en-US" sz="1800" smtClean="0"/>
              <a:t>ASCD: 2003.</a:t>
            </a:r>
          </a:p>
          <a:p>
            <a:pPr>
              <a:buFont typeface="Wingdings 2" pitchFamily="18" charset="2"/>
              <a:buNone/>
            </a:pPr>
            <a:r>
              <a:rPr lang="en-US" sz="1800" smtClean="0"/>
              <a:t>Carr, E., &amp; Wixson, K.K. (1986). Guidelines for evaluating vocabulary instruction. </a:t>
            </a:r>
            <a:r>
              <a:rPr lang="en-US" sz="1800" i="1" smtClean="0"/>
              <a:t>Journal of Reading, 29, 588–595.</a:t>
            </a:r>
          </a:p>
          <a:p>
            <a:pPr>
              <a:buFont typeface="Wingdings 2" pitchFamily="18" charset="2"/>
              <a:buNone/>
            </a:pPr>
            <a:r>
              <a:rPr lang="en-US" sz="1800" smtClean="0"/>
              <a:t>National Reading Panel. </a:t>
            </a:r>
            <a:r>
              <a:rPr lang="en-US" sz="1800" i="1" smtClean="0"/>
              <a:t>Put Reading First. </a:t>
            </a:r>
            <a:r>
              <a:rPr lang="en-US" sz="1800" smtClean="0"/>
              <a:t>National Institute for Literacy, 2001.</a:t>
            </a:r>
          </a:p>
          <a:p>
            <a:pPr>
              <a:buFont typeface="Wingdings 2" pitchFamily="18" charset="2"/>
              <a:buNone/>
            </a:pPr>
            <a:r>
              <a:rPr lang="en-US" sz="1800" smtClean="0"/>
              <a:t>Silver, H., Strong, R., Perini, M. (2007). </a:t>
            </a:r>
            <a:r>
              <a:rPr lang="en-US" sz="1800" i="1" smtClean="0"/>
              <a:t>The Hidden Skills of Academic Literacy.   </a:t>
            </a:r>
          </a:p>
          <a:p>
            <a:pPr>
              <a:buFont typeface="Wingdings 2" pitchFamily="18" charset="2"/>
              <a:buNone/>
            </a:pPr>
            <a:r>
              <a:rPr lang="en-US" sz="1800" i="1" smtClean="0"/>
              <a:t>            </a:t>
            </a:r>
            <a:r>
              <a:rPr lang="en-US" sz="1800" smtClean="0"/>
              <a:t>Alexandria.: Thoughtful Education Press.</a:t>
            </a:r>
          </a:p>
          <a:p>
            <a:pPr>
              <a:buFont typeface="Wingdings 2" pitchFamily="18" charset="2"/>
              <a:buNone/>
            </a:pPr>
            <a:r>
              <a:rPr lang="en-US" sz="1800" smtClean="0"/>
              <a:t>Bromley, K. (2004). Rethinking vocabulary instruction. </a:t>
            </a:r>
            <a:r>
              <a:rPr lang="en-US" sz="1800" i="1" smtClean="0"/>
              <a:t>The Language and Literacy </a:t>
            </a:r>
          </a:p>
          <a:p>
            <a:r>
              <a:rPr lang="en-US" sz="1800" i="1" smtClean="0"/>
              <a:t>         Spectrum, 14(Spring), 3-12.</a:t>
            </a:r>
            <a:endParaRPr lang="en-US" sz="1800" smtClean="0"/>
          </a:p>
          <a:p>
            <a:pPr>
              <a:buFont typeface="Wingdings 2" pitchFamily="18" charset="2"/>
              <a:buNone/>
            </a:pPr>
            <a:endParaRPr lang="en-US" sz="1800" smtClean="0"/>
          </a:p>
          <a:p>
            <a:pPr>
              <a:buFont typeface="Wingdings 2" pitchFamily="18" charset="2"/>
              <a:buNone/>
            </a:pPr>
            <a:endParaRPr lang="en-US" sz="1800" i="1" smtClean="0"/>
          </a:p>
          <a:p>
            <a:pPr>
              <a:buFont typeface="Wingdings 2" pitchFamily="18" charset="2"/>
              <a:buNone/>
            </a:pPr>
            <a:endParaRPr lang="en-US" sz="1800" i="1" smtClean="0"/>
          </a:p>
          <a:p>
            <a:pPr>
              <a:buFont typeface="Wingdings 2" pitchFamily="18" charset="2"/>
              <a:buNone/>
            </a:pPr>
            <a:endParaRPr lang="en-US" sz="1800" i="1" smtClean="0"/>
          </a:p>
          <a:p>
            <a:pPr>
              <a:buFont typeface="Wingdings 2" pitchFamily="18" charset="2"/>
              <a:buNone/>
            </a:pPr>
            <a:endParaRPr lang="en-US" sz="1800" i="1" smtClean="0"/>
          </a:p>
          <a:p>
            <a:pPr>
              <a:buFont typeface="Wingdings 2" pitchFamily="18" charset="2"/>
              <a:buNone/>
            </a:pPr>
            <a:endParaRPr lang="en-US" sz="1800" i="1" smtClean="0"/>
          </a:p>
          <a:p>
            <a:pPr>
              <a:buFont typeface="Wingdings 2" pitchFamily="18" charset="2"/>
              <a:buNone/>
            </a:pPr>
            <a:endParaRPr lang="en-US" sz="1800" i="1" smtClean="0"/>
          </a:p>
          <a:p>
            <a:pPr>
              <a:buFont typeface="Wingdings 2" pitchFamily="18" charset="2"/>
              <a:buNone/>
            </a:pPr>
            <a:endParaRPr lang="en-US" sz="1800" i="1" smtClean="0"/>
          </a:p>
          <a:p>
            <a:pPr>
              <a:buFont typeface="Wingdings 2" pitchFamily="18" charset="2"/>
              <a:buNone/>
            </a:pPr>
            <a:endParaRPr lang="en-US" sz="1800" i="1" smtClean="0"/>
          </a:p>
          <a:p>
            <a:pPr>
              <a:buFont typeface="Wingdings 2" pitchFamily="18" charset="2"/>
              <a:buNone/>
            </a:pPr>
            <a:endParaRPr lang="en-US" sz="1800" i="1" smtClean="0"/>
          </a:p>
          <a:p>
            <a:pPr>
              <a:buFont typeface="Wingdings 2" pitchFamily="18" charset="2"/>
              <a:buNone/>
            </a:pPr>
            <a:endParaRPr lang="en-US" sz="1800" smtClean="0"/>
          </a:p>
          <a:p>
            <a:endParaRPr lang="en-US" sz="2000" smtClean="0"/>
          </a:p>
          <a:p>
            <a:endParaRPr lang="en-US" sz="2000" smtClean="0"/>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elen keller.wmv">
            <a:hlinkClick r:id="" action="ppaction://media"/>
          </p:cNvPr>
          <p:cNvPicPr>
            <a:picLocks noRot="1" noChangeAspect="1"/>
          </p:cNvPicPr>
          <p:nvPr>
            <a:videoFile r:link="rId1"/>
          </p:nvPr>
        </p:nvPicPr>
        <p:blipFill>
          <a:blip r:embed="rId4"/>
          <a:srcRect/>
          <a:stretch>
            <a:fillRect/>
          </a:stretch>
        </p:blipFill>
        <p:spPr bwMode="auto">
          <a:xfrm>
            <a:off x="3048000" y="2286000"/>
            <a:ext cx="3048000" cy="2286000"/>
          </a:xfrm>
          <a:prstGeom prst="rect">
            <a:avLst/>
          </a:prstGeom>
          <a:noFill/>
          <a:ln w="9525">
            <a:noFill/>
            <a:miter lim="800000"/>
            <a:headEnd/>
            <a:tailEnd/>
          </a:ln>
        </p:spPr>
      </p:pic>
      <p:sp>
        <p:nvSpPr>
          <p:cNvPr id="14339"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7E65982-84EE-4358-8A46-C9A396456F59}" type="slidenum">
              <a:rPr lang="en-US" smtClean="0"/>
              <a:pPr>
                <a:defRPr/>
              </a:pPr>
              <a:t>4</a:t>
            </a:fld>
            <a:endParaRPr lang="en-US" smtClean="0"/>
          </a:p>
        </p:txBody>
      </p:sp>
      <p:pic>
        <p:nvPicPr>
          <p:cNvPr id="11268" name="Picture 2" descr="C:\Documents and Settings\rhebert\Local Settings\Temporary Internet Files\Content.IE5\P1CWJZ22\MP900406478[1].jpg">
            <a:hlinkClick r:id="rId5" action="ppaction://hlinkfile"/>
          </p:cNvPr>
          <p:cNvPicPr>
            <a:picLocks noChangeAspect="1" noChangeArrowheads="1"/>
          </p:cNvPicPr>
          <p:nvPr/>
        </p:nvPicPr>
        <p:blipFill>
          <a:blip r:embed="rId6"/>
          <a:srcRect/>
          <a:stretch>
            <a:fillRect/>
          </a:stretch>
        </p:blipFill>
        <p:spPr bwMode="auto">
          <a:xfrm>
            <a:off x="-304800" y="0"/>
            <a:ext cx="9448800" cy="68580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014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E39E6992-1051-4CE0-8F86-4E75910AF325}" type="slidenum">
              <a:rPr lang="en-US" smtClean="0"/>
              <a:pPr>
                <a:defRPr/>
              </a:pPr>
              <a:t>5</a:t>
            </a:fld>
            <a:endParaRPr lang="en-US" smtClean="0"/>
          </a:p>
        </p:txBody>
      </p:sp>
      <p:sp>
        <p:nvSpPr>
          <p:cNvPr id="12291" name="Content Placeholder 9"/>
          <p:cNvSpPr>
            <a:spLocks noGrp="1"/>
          </p:cNvSpPr>
          <p:nvPr>
            <p:ph idx="4294967295"/>
          </p:nvPr>
        </p:nvSpPr>
        <p:spPr>
          <a:xfrm>
            <a:off x="0" y="381000"/>
            <a:ext cx="8686800" cy="4038600"/>
          </a:xfrm>
        </p:spPr>
        <p:txBody>
          <a:bodyPr/>
          <a:lstStyle/>
          <a:p>
            <a:pPr>
              <a:buFont typeface="Wingdings 2" pitchFamily="18" charset="2"/>
              <a:buNone/>
            </a:pPr>
            <a:r>
              <a:rPr lang="en-US" sz="4000" smtClean="0"/>
              <a:t>“Acquiring the vocabulary we use for thinking and communicating is a linguistic achievement of nearly incomprehensible importance and complexity.”</a:t>
            </a:r>
          </a:p>
          <a:p>
            <a:pPr algn="r">
              <a:buFont typeface="Wingdings 2" pitchFamily="18" charset="2"/>
              <a:buNone/>
            </a:pPr>
            <a:r>
              <a:rPr lang="en-US" sz="2000" smtClean="0"/>
              <a:t>--Phythian-Sence and Wagner (2007)</a:t>
            </a:r>
          </a:p>
        </p:txBody>
      </p:sp>
      <p:sp>
        <p:nvSpPr>
          <p:cNvPr id="12292" name="TextBox 11"/>
          <p:cNvSpPr txBox="1">
            <a:spLocks noChangeArrowheads="1"/>
          </p:cNvSpPr>
          <p:nvPr/>
        </p:nvSpPr>
        <p:spPr bwMode="auto">
          <a:xfrm>
            <a:off x="228600" y="4114800"/>
            <a:ext cx="8305800" cy="2554288"/>
          </a:xfrm>
          <a:prstGeom prst="rect">
            <a:avLst/>
          </a:prstGeom>
          <a:noFill/>
          <a:ln w="9525">
            <a:noFill/>
            <a:miter lim="800000"/>
            <a:headEnd/>
            <a:tailEnd/>
          </a:ln>
        </p:spPr>
        <p:txBody>
          <a:bodyPr>
            <a:spAutoFit/>
          </a:bodyPr>
          <a:lstStyle/>
          <a:p>
            <a:r>
              <a:rPr lang="en-US" sz="4000"/>
              <a:t>“The limits of my language are the limits of my mind. All I know is what I have words for.” </a:t>
            </a:r>
          </a:p>
          <a:p>
            <a:r>
              <a:rPr lang="en-US" sz="4000"/>
              <a:t>					</a:t>
            </a:r>
            <a:r>
              <a:rPr lang="en-US" sz="2000"/>
              <a:t>–Ludwig Wittgenstein (1953)</a:t>
            </a:r>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9144000" cy="990600"/>
          </a:xfrm>
        </p:spPr>
        <p:txBody>
          <a:bodyPr>
            <a:normAutofit fontScale="90000"/>
          </a:bodyPr>
          <a:lstStyle/>
          <a:p>
            <a:pPr>
              <a:lnSpc>
                <a:spcPct val="90000"/>
              </a:lnSpc>
              <a:defRPr/>
            </a:pPr>
            <a:r>
              <a:rPr lang="en-US" dirty="0" smtClean="0">
                <a:latin typeface="Tahoma" pitchFamily="34" charset="0"/>
                <a:cs typeface="Tahoma" pitchFamily="34" charset="0"/>
              </a:rPr>
              <a:t/>
            </a:r>
            <a:br>
              <a:rPr lang="en-US" dirty="0" smtClean="0">
                <a:latin typeface="Tahoma" pitchFamily="34" charset="0"/>
                <a:cs typeface="Tahoma" pitchFamily="34" charset="0"/>
              </a:rPr>
            </a:br>
            <a:r>
              <a:rPr lang="en-US" dirty="0" smtClean="0">
                <a:latin typeface="Tahoma" pitchFamily="34" charset="0"/>
                <a:cs typeface="Tahoma" pitchFamily="34" charset="0"/>
              </a:rPr>
              <a:t>anticipation/Reaction Guide</a:t>
            </a:r>
            <a:endParaRPr lang="en-US" dirty="0"/>
          </a:p>
        </p:txBody>
      </p:sp>
      <p:sp>
        <p:nvSpPr>
          <p:cNvPr id="16387"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3549B2F0-7AD3-4295-AB41-36755F3418DB}" type="slidenum">
              <a:rPr smtClean="0"/>
              <a:pPr>
                <a:defRPr/>
              </a:pPr>
              <a:t>6</a:t>
            </a:fld>
            <a:endParaRPr smtClean="0"/>
          </a:p>
        </p:txBody>
      </p:sp>
      <p:graphicFrame>
        <p:nvGraphicFramePr>
          <p:cNvPr id="6" name="Table 5"/>
          <p:cNvGraphicFramePr>
            <a:graphicFrameLocks noGrp="1"/>
          </p:cNvGraphicFramePr>
          <p:nvPr/>
        </p:nvGraphicFramePr>
        <p:xfrm>
          <a:off x="0" y="1471613"/>
          <a:ext cx="9144000" cy="5708027"/>
        </p:xfrm>
        <a:graphic>
          <a:graphicData uri="http://schemas.openxmlformats.org/drawingml/2006/table">
            <a:tbl>
              <a:tblPr firstRow="1" bandRow="1">
                <a:tableStyleId>{5C22544A-7EE6-4342-B048-85BDC9FD1C3A}</a:tableStyleId>
              </a:tblPr>
              <a:tblGrid>
                <a:gridCol w="6761950"/>
                <a:gridCol w="1121080"/>
                <a:gridCol w="1260970"/>
              </a:tblGrid>
              <a:tr h="553194">
                <a:tc>
                  <a:txBody>
                    <a:bodyPr/>
                    <a:lstStyle/>
                    <a:p>
                      <a:r>
                        <a:rPr lang="en-US" sz="2000" dirty="0" smtClean="0">
                          <a:solidFill>
                            <a:srgbClr val="000000"/>
                          </a:solidFill>
                        </a:rPr>
                        <a:t>Statement</a:t>
                      </a:r>
                      <a:endParaRPr lang="en-US" sz="2000" dirty="0">
                        <a:solidFill>
                          <a:srgbClr val="000000"/>
                        </a:solidFill>
                      </a:endParaRPr>
                    </a:p>
                  </a:txBody>
                  <a:tcPr>
                    <a:solidFill>
                      <a:schemeClr val="accent4">
                        <a:lumMod val="60000"/>
                        <a:lumOff val="40000"/>
                      </a:schemeClr>
                    </a:solidFill>
                  </a:tcPr>
                </a:tc>
                <a:tc>
                  <a:txBody>
                    <a:bodyPr/>
                    <a:lstStyle/>
                    <a:p>
                      <a:r>
                        <a:rPr lang="en-US" sz="2000" dirty="0" smtClean="0">
                          <a:solidFill>
                            <a:srgbClr val="000000"/>
                          </a:solidFill>
                        </a:rPr>
                        <a:t>Agree</a:t>
                      </a:r>
                      <a:endParaRPr lang="en-US" sz="2000" dirty="0">
                        <a:solidFill>
                          <a:srgbClr val="000000"/>
                        </a:solidFill>
                      </a:endParaRPr>
                    </a:p>
                  </a:txBody>
                  <a:tcPr>
                    <a:solidFill>
                      <a:schemeClr val="accent4">
                        <a:lumMod val="60000"/>
                        <a:lumOff val="40000"/>
                      </a:schemeClr>
                    </a:solidFill>
                  </a:tcPr>
                </a:tc>
                <a:tc>
                  <a:txBody>
                    <a:bodyPr/>
                    <a:lstStyle/>
                    <a:p>
                      <a:r>
                        <a:rPr lang="en-US" sz="2000" dirty="0" smtClean="0">
                          <a:solidFill>
                            <a:srgbClr val="000000"/>
                          </a:solidFill>
                        </a:rPr>
                        <a:t>Disagree</a:t>
                      </a:r>
                      <a:endParaRPr lang="en-US" sz="2000" dirty="0">
                        <a:solidFill>
                          <a:srgbClr val="000000"/>
                        </a:solidFill>
                      </a:endParaRPr>
                    </a:p>
                  </a:txBody>
                  <a:tcPr>
                    <a:solidFill>
                      <a:schemeClr val="accent4">
                        <a:lumMod val="60000"/>
                        <a:lumOff val="40000"/>
                      </a:schemeClr>
                    </a:solidFill>
                  </a:tcPr>
                </a:tc>
              </a:tr>
              <a:tr h="794062">
                <a:tc>
                  <a:txBody>
                    <a:bodyPr/>
                    <a:lstStyle/>
                    <a:p>
                      <a:r>
                        <a:rPr lang="en-US" sz="2000" dirty="0" smtClean="0">
                          <a:solidFill>
                            <a:srgbClr val="000000"/>
                          </a:solidFill>
                        </a:rPr>
                        <a:t>Vocabulary</a:t>
                      </a:r>
                      <a:r>
                        <a:rPr lang="en-US" sz="2000" baseline="0" dirty="0" smtClean="0">
                          <a:solidFill>
                            <a:srgbClr val="000000"/>
                          </a:solidFill>
                        </a:rPr>
                        <a:t> knowledge is the single most important factor in reading comprehension. </a:t>
                      </a:r>
                      <a:endParaRPr lang="en-US" sz="2000" dirty="0">
                        <a:solidFill>
                          <a:srgbClr val="000000"/>
                        </a:solidFill>
                      </a:endParaRPr>
                    </a:p>
                  </a:txBody>
                  <a:tcPr>
                    <a:solidFill>
                      <a:srgbClr val="FFFFFF"/>
                    </a:solidFill>
                  </a:tcPr>
                </a:tc>
                <a:tc>
                  <a:txBody>
                    <a:bodyPr/>
                    <a:lstStyle/>
                    <a:p>
                      <a:endParaRPr lang="en-US" dirty="0">
                        <a:solidFill>
                          <a:srgbClr val="000000"/>
                        </a:solidFill>
                      </a:endParaRPr>
                    </a:p>
                  </a:txBody>
                  <a:tcPr>
                    <a:solidFill>
                      <a:srgbClr val="FFFFFF"/>
                    </a:solidFill>
                  </a:tcPr>
                </a:tc>
                <a:tc>
                  <a:txBody>
                    <a:bodyPr/>
                    <a:lstStyle/>
                    <a:p>
                      <a:endParaRPr lang="en-US" dirty="0">
                        <a:solidFill>
                          <a:srgbClr val="000000"/>
                        </a:solidFill>
                      </a:endParaRPr>
                    </a:p>
                  </a:txBody>
                  <a:tcPr>
                    <a:solidFill>
                      <a:srgbClr val="FFFFFF"/>
                    </a:solidFill>
                  </a:tcPr>
                </a:tc>
              </a:tr>
              <a:tr h="504243">
                <a:tc>
                  <a:txBody>
                    <a:bodyPr/>
                    <a:lstStyle/>
                    <a:p>
                      <a:r>
                        <a:rPr lang="en-US" sz="2000" dirty="0" smtClean="0">
                          <a:solidFill>
                            <a:srgbClr val="000000"/>
                          </a:solidFill>
                        </a:rPr>
                        <a:t>Explanation:</a:t>
                      </a:r>
                      <a:r>
                        <a:rPr lang="en-US" sz="2000" baseline="0" dirty="0" smtClean="0">
                          <a:solidFill>
                            <a:srgbClr val="000000"/>
                          </a:solidFill>
                        </a:rPr>
                        <a:t> </a:t>
                      </a:r>
                      <a:endParaRPr lang="en-US" sz="2000" dirty="0">
                        <a:solidFill>
                          <a:srgbClr val="000000"/>
                        </a:solidFill>
                      </a:endParaRPr>
                    </a:p>
                  </a:txBody>
                  <a:tcPr>
                    <a:solidFill>
                      <a:schemeClr val="accent4">
                        <a:lumMod val="60000"/>
                        <a:lumOff val="40000"/>
                      </a:schemeClr>
                    </a:solidFill>
                  </a:tcPr>
                </a:tc>
                <a:tc>
                  <a:txBody>
                    <a:bodyPr/>
                    <a:lstStyle/>
                    <a:p>
                      <a:endParaRPr lang="en-US">
                        <a:solidFill>
                          <a:srgbClr val="000000"/>
                        </a:solidFill>
                      </a:endParaRPr>
                    </a:p>
                  </a:txBody>
                  <a:tcPr>
                    <a:solidFill>
                      <a:schemeClr val="accent4">
                        <a:lumMod val="60000"/>
                        <a:lumOff val="40000"/>
                      </a:schemeClr>
                    </a:solidFill>
                  </a:tcPr>
                </a:tc>
                <a:tc>
                  <a:txBody>
                    <a:bodyPr/>
                    <a:lstStyle/>
                    <a:p>
                      <a:endParaRPr lang="en-US">
                        <a:solidFill>
                          <a:srgbClr val="000000"/>
                        </a:solidFill>
                      </a:endParaRPr>
                    </a:p>
                  </a:txBody>
                  <a:tcPr>
                    <a:solidFill>
                      <a:schemeClr val="accent4">
                        <a:lumMod val="60000"/>
                        <a:lumOff val="40000"/>
                      </a:schemeClr>
                    </a:solidFill>
                  </a:tcPr>
                </a:tc>
              </a:tr>
              <a:tr h="791157">
                <a:tc>
                  <a:txBody>
                    <a:bodyPr/>
                    <a:lstStyle/>
                    <a:p>
                      <a:r>
                        <a:rPr lang="en-US" sz="2000" dirty="0" smtClean="0">
                          <a:solidFill>
                            <a:srgbClr val="000000"/>
                          </a:solidFill>
                        </a:rPr>
                        <a:t>Socioeconomic</a:t>
                      </a:r>
                      <a:r>
                        <a:rPr lang="en-US" sz="2000" baseline="0" dirty="0" smtClean="0">
                          <a:solidFill>
                            <a:srgbClr val="000000"/>
                          </a:solidFill>
                        </a:rPr>
                        <a:t> status can drastically affect vocabulary development in children.</a:t>
                      </a:r>
                      <a:endParaRPr lang="en-US" sz="2000" dirty="0">
                        <a:solidFill>
                          <a:srgbClr val="000000"/>
                        </a:solidFill>
                      </a:endParaRPr>
                    </a:p>
                  </a:txBody>
                  <a:tcPr>
                    <a:solidFill>
                      <a:srgbClr val="FFFFFF"/>
                    </a:solidFill>
                  </a:tcPr>
                </a:tc>
                <a:tc>
                  <a:txBody>
                    <a:bodyPr/>
                    <a:lstStyle/>
                    <a:p>
                      <a:endParaRPr lang="en-US" dirty="0">
                        <a:solidFill>
                          <a:srgbClr val="000000"/>
                        </a:solidFill>
                      </a:endParaRPr>
                    </a:p>
                  </a:txBody>
                  <a:tcPr>
                    <a:solidFill>
                      <a:srgbClr val="FFFFFF"/>
                    </a:solidFill>
                  </a:tcPr>
                </a:tc>
                <a:tc>
                  <a:txBody>
                    <a:bodyPr/>
                    <a:lstStyle/>
                    <a:p>
                      <a:endParaRPr lang="en-US" dirty="0">
                        <a:solidFill>
                          <a:srgbClr val="000000"/>
                        </a:solidFill>
                      </a:endParaRPr>
                    </a:p>
                  </a:txBody>
                  <a:tcPr>
                    <a:solidFill>
                      <a:srgbClr val="FFFFFF"/>
                    </a:solidFill>
                  </a:tcPr>
                </a:tc>
              </a:tr>
              <a:tr h="457200">
                <a:tc>
                  <a:txBody>
                    <a:bodyPr/>
                    <a:lstStyle/>
                    <a:p>
                      <a:r>
                        <a:rPr lang="en-US" sz="2000" dirty="0" smtClean="0">
                          <a:solidFill>
                            <a:srgbClr val="000000"/>
                          </a:solidFill>
                        </a:rPr>
                        <a:t>Explanation:</a:t>
                      </a:r>
                      <a:r>
                        <a:rPr lang="en-US" sz="2000" baseline="0" dirty="0" smtClean="0">
                          <a:solidFill>
                            <a:srgbClr val="000000"/>
                          </a:solidFill>
                        </a:rPr>
                        <a:t> </a:t>
                      </a:r>
                      <a:endParaRPr lang="en-US" sz="2000" dirty="0">
                        <a:solidFill>
                          <a:srgbClr val="000000"/>
                        </a:solidFill>
                      </a:endParaRPr>
                    </a:p>
                  </a:txBody>
                  <a:tcPr>
                    <a:solidFill>
                      <a:schemeClr val="accent4">
                        <a:lumMod val="60000"/>
                        <a:lumOff val="40000"/>
                      </a:schemeClr>
                    </a:solidFill>
                  </a:tcPr>
                </a:tc>
                <a:tc>
                  <a:txBody>
                    <a:bodyPr/>
                    <a:lstStyle/>
                    <a:p>
                      <a:endParaRPr lang="en-US" dirty="0">
                        <a:solidFill>
                          <a:srgbClr val="000000"/>
                        </a:solidFill>
                      </a:endParaRPr>
                    </a:p>
                  </a:txBody>
                  <a:tcPr>
                    <a:solidFill>
                      <a:schemeClr val="accent4">
                        <a:lumMod val="60000"/>
                        <a:lumOff val="40000"/>
                      </a:schemeClr>
                    </a:solidFill>
                  </a:tcPr>
                </a:tc>
                <a:tc>
                  <a:txBody>
                    <a:bodyPr/>
                    <a:lstStyle/>
                    <a:p>
                      <a:endParaRPr lang="en-US" dirty="0">
                        <a:solidFill>
                          <a:srgbClr val="000000"/>
                        </a:solidFill>
                      </a:endParaRPr>
                    </a:p>
                  </a:txBody>
                  <a:tcPr>
                    <a:solidFill>
                      <a:schemeClr val="accent4">
                        <a:lumMod val="60000"/>
                        <a:lumOff val="40000"/>
                      </a:schemeClr>
                    </a:solidFill>
                  </a:tcPr>
                </a:tc>
              </a:tr>
              <a:tr h="685800">
                <a:tc>
                  <a:txBody>
                    <a:bodyPr/>
                    <a:lstStyle/>
                    <a:p>
                      <a:r>
                        <a:rPr lang="en-US" sz="2000" dirty="0" smtClean="0">
                          <a:solidFill>
                            <a:srgbClr val="000000"/>
                          </a:solidFill>
                        </a:rPr>
                        <a:t>Students must</a:t>
                      </a:r>
                      <a:r>
                        <a:rPr lang="en-US" sz="2000" baseline="0" dirty="0" smtClean="0">
                          <a:solidFill>
                            <a:srgbClr val="000000"/>
                          </a:solidFill>
                        </a:rPr>
                        <a:t> have </a:t>
                      </a:r>
                      <a:r>
                        <a:rPr lang="en-US" sz="2000" dirty="0" smtClean="0">
                          <a:solidFill>
                            <a:srgbClr val="000000"/>
                          </a:solidFill>
                        </a:rPr>
                        <a:t>multiple exposures to a word and its meaning to deeply</a:t>
                      </a:r>
                      <a:r>
                        <a:rPr lang="en-US" sz="2000" baseline="0" dirty="0" smtClean="0">
                          <a:solidFill>
                            <a:srgbClr val="000000"/>
                          </a:solidFill>
                        </a:rPr>
                        <a:t> process it. </a:t>
                      </a:r>
                      <a:endParaRPr lang="en-US" sz="2000" dirty="0">
                        <a:solidFill>
                          <a:srgbClr val="000000"/>
                        </a:solidFill>
                      </a:endParaRPr>
                    </a:p>
                  </a:txBody>
                  <a:tcPr>
                    <a:solidFill>
                      <a:srgbClr val="FFFFFF"/>
                    </a:solidFill>
                  </a:tcPr>
                </a:tc>
                <a:tc>
                  <a:txBody>
                    <a:bodyPr/>
                    <a:lstStyle/>
                    <a:p>
                      <a:endParaRPr lang="en-US" dirty="0">
                        <a:solidFill>
                          <a:srgbClr val="000000"/>
                        </a:solidFill>
                      </a:endParaRPr>
                    </a:p>
                  </a:txBody>
                  <a:tcPr>
                    <a:solidFill>
                      <a:srgbClr val="FFFFFF"/>
                    </a:solidFill>
                  </a:tcPr>
                </a:tc>
                <a:tc>
                  <a:txBody>
                    <a:bodyPr/>
                    <a:lstStyle/>
                    <a:p>
                      <a:endParaRPr lang="en-US" dirty="0">
                        <a:solidFill>
                          <a:srgbClr val="000000"/>
                        </a:solidFill>
                      </a:endParaRPr>
                    </a:p>
                  </a:txBody>
                  <a:tcPr>
                    <a:solidFill>
                      <a:srgbClr val="FFFFFF"/>
                    </a:solidFill>
                  </a:tcPr>
                </a:tc>
              </a:tr>
              <a:tr h="441960">
                <a:tc>
                  <a:txBody>
                    <a:bodyPr/>
                    <a:lstStyle/>
                    <a:p>
                      <a:r>
                        <a:rPr lang="en-US" sz="2000" dirty="0" smtClean="0">
                          <a:solidFill>
                            <a:srgbClr val="000000"/>
                          </a:solidFill>
                        </a:rPr>
                        <a:t>Explanation: </a:t>
                      </a:r>
                      <a:endParaRPr lang="en-US" sz="2000" dirty="0">
                        <a:solidFill>
                          <a:srgbClr val="000000"/>
                        </a:solidFill>
                      </a:endParaRPr>
                    </a:p>
                  </a:txBody>
                  <a:tcPr>
                    <a:solidFill>
                      <a:schemeClr val="accent4">
                        <a:lumMod val="60000"/>
                        <a:lumOff val="40000"/>
                      </a:schemeClr>
                    </a:solidFill>
                  </a:tcPr>
                </a:tc>
                <a:tc>
                  <a:txBody>
                    <a:bodyPr/>
                    <a:lstStyle/>
                    <a:p>
                      <a:endParaRPr lang="en-US" dirty="0">
                        <a:solidFill>
                          <a:srgbClr val="000000"/>
                        </a:solidFill>
                      </a:endParaRPr>
                    </a:p>
                  </a:txBody>
                  <a:tcPr>
                    <a:solidFill>
                      <a:schemeClr val="accent4">
                        <a:lumMod val="60000"/>
                        <a:lumOff val="40000"/>
                      </a:schemeClr>
                    </a:solidFill>
                  </a:tcPr>
                </a:tc>
                <a:tc>
                  <a:txBody>
                    <a:bodyPr/>
                    <a:lstStyle/>
                    <a:p>
                      <a:endParaRPr lang="en-US" dirty="0">
                        <a:solidFill>
                          <a:srgbClr val="000000"/>
                        </a:solidFill>
                      </a:endParaRPr>
                    </a:p>
                  </a:txBody>
                  <a:tcPr>
                    <a:solidFill>
                      <a:schemeClr val="accent4">
                        <a:lumMod val="60000"/>
                        <a:lumOff val="40000"/>
                      </a:schemeClr>
                    </a:solidFill>
                  </a:tcPr>
                </a:tc>
              </a:tr>
              <a:tr h="609600">
                <a:tc>
                  <a:txBody>
                    <a:bodyPr/>
                    <a:lstStyle/>
                    <a:p>
                      <a:r>
                        <a:rPr lang="en-US" sz="2000" dirty="0" smtClean="0">
                          <a:solidFill>
                            <a:srgbClr val="000000"/>
                          </a:solidFill>
                        </a:rPr>
                        <a:t>Vocabulary has</a:t>
                      </a:r>
                      <a:r>
                        <a:rPr lang="en-US" sz="2000" baseline="0" dirty="0" smtClean="0">
                          <a:solidFill>
                            <a:srgbClr val="000000"/>
                          </a:solidFill>
                        </a:rPr>
                        <a:t> to be taught through direct and indirect   means. </a:t>
                      </a:r>
                      <a:endParaRPr lang="en-US" sz="2000" dirty="0">
                        <a:solidFill>
                          <a:srgbClr val="000000"/>
                        </a:solidFill>
                      </a:endParaRPr>
                    </a:p>
                  </a:txBody>
                  <a:tcPr>
                    <a:solidFill>
                      <a:srgbClr val="FFFFFF"/>
                    </a:solidFill>
                  </a:tcPr>
                </a:tc>
                <a:tc>
                  <a:txBody>
                    <a:bodyPr/>
                    <a:lstStyle/>
                    <a:p>
                      <a:endParaRPr lang="en-US" dirty="0">
                        <a:solidFill>
                          <a:srgbClr val="000000"/>
                        </a:solidFill>
                      </a:endParaRPr>
                    </a:p>
                  </a:txBody>
                  <a:tcPr>
                    <a:solidFill>
                      <a:srgbClr val="FFFFFF"/>
                    </a:solidFill>
                  </a:tcPr>
                </a:tc>
                <a:tc>
                  <a:txBody>
                    <a:bodyPr/>
                    <a:lstStyle/>
                    <a:p>
                      <a:endParaRPr lang="en-US" dirty="0">
                        <a:solidFill>
                          <a:srgbClr val="000000"/>
                        </a:solidFill>
                      </a:endParaRPr>
                    </a:p>
                  </a:txBody>
                  <a:tcPr>
                    <a:solidFill>
                      <a:srgbClr val="FFFFFF"/>
                    </a:solidFill>
                  </a:tcPr>
                </a:tc>
              </a:tr>
              <a:tr h="764131">
                <a:tc>
                  <a:txBody>
                    <a:bodyPr/>
                    <a:lstStyle/>
                    <a:p>
                      <a:r>
                        <a:rPr lang="en-US" sz="2000" dirty="0" smtClean="0">
                          <a:solidFill>
                            <a:srgbClr val="000000"/>
                          </a:solidFill>
                        </a:rPr>
                        <a:t>Explanation: </a:t>
                      </a:r>
                      <a:endParaRPr lang="en-US" sz="2000" dirty="0">
                        <a:solidFill>
                          <a:srgbClr val="000000"/>
                        </a:solidFill>
                      </a:endParaRPr>
                    </a:p>
                  </a:txBody>
                  <a:tcPr>
                    <a:solidFill>
                      <a:schemeClr val="accent4">
                        <a:lumMod val="60000"/>
                        <a:lumOff val="40000"/>
                      </a:schemeClr>
                    </a:solidFill>
                  </a:tcPr>
                </a:tc>
                <a:tc>
                  <a:txBody>
                    <a:bodyPr/>
                    <a:lstStyle/>
                    <a:p>
                      <a:endParaRPr lang="en-US" dirty="0">
                        <a:solidFill>
                          <a:srgbClr val="000000"/>
                        </a:solidFill>
                      </a:endParaRPr>
                    </a:p>
                  </a:txBody>
                  <a:tcPr>
                    <a:solidFill>
                      <a:schemeClr val="accent4">
                        <a:lumMod val="60000"/>
                        <a:lumOff val="40000"/>
                      </a:schemeClr>
                    </a:solidFill>
                  </a:tcPr>
                </a:tc>
                <a:tc>
                  <a:txBody>
                    <a:bodyPr/>
                    <a:lstStyle/>
                    <a:p>
                      <a:endParaRPr lang="en-US" dirty="0">
                        <a:solidFill>
                          <a:srgbClr val="000000"/>
                        </a:solidFill>
                      </a:endParaRPr>
                    </a:p>
                  </a:txBody>
                  <a:tcPr>
                    <a:solidFill>
                      <a:schemeClr val="accent4">
                        <a:lumMod val="60000"/>
                        <a:lumOff val="40000"/>
                      </a:schemeClr>
                    </a:solidFill>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1050926"/>
          </a:xfrm>
        </p:spPr>
        <p:txBody>
          <a:bodyPr/>
          <a:lstStyle/>
          <a:p>
            <a:pPr>
              <a:defRPr/>
            </a:pPr>
            <a:r>
              <a:rPr lang="en-US" dirty="0" smtClean="0"/>
              <a:t>Vocabulary Acquisition</a:t>
            </a:r>
            <a:endParaRPr lang="en-US" dirty="0"/>
          </a:p>
        </p:txBody>
      </p:sp>
      <p:sp>
        <p:nvSpPr>
          <p:cNvPr id="17411"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63676DDB-11B8-4A26-A4E8-CAAAFB02BF08}" type="slidenum">
              <a:rPr lang="en-US" smtClean="0"/>
              <a:pPr>
                <a:defRPr/>
              </a:pPr>
              <a:t>7</a:t>
            </a:fld>
            <a:endParaRPr lang="en-US" smtClean="0"/>
          </a:p>
        </p:txBody>
      </p:sp>
      <p:pic>
        <p:nvPicPr>
          <p:cNvPr id="14340" name="Content Placeholder 5" descr="baby talk.jpg"/>
          <p:cNvPicPr>
            <a:picLocks noGrp="1" noChangeAspect="1"/>
          </p:cNvPicPr>
          <p:nvPr>
            <p:ph idx="1"/>
          </p:nvPr>
        </p:nvPicPr>
        <p:blipFill>
          <a:blip r:embed="rId3"/>
          <a:srcRect/>
          <a:stretch>
            <a:fillRect/>
          </a:stretch>
        </p:blipFill>
        <p:spPr>
          <a:xfrm>
            <a:off x="990600" y="1676400"/>
            <a:ext cx="6096000" cy="4705350"/>
          </a:xfrm>
        </p:spPr>
      </p:pic>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9A7AB61-4F89-4E28-B97C-B0BA1CF0787B}" type="slidenum">
              <a:rPr lang="en-US" smtClean="0"/>
              <a:pPr>
                <a:defRPr/>
              </a:pPr>
              <a:t>8</a:t>
            </a:fld>
            <a:endParaRPr lang="en-US" smtClean="0"/>
          </a:p>
        </p:txBody>
      </p:sp>
      <p:graphicFrame>
        <p:nvGraphicFramePr>
          <p:cNvPr id="1026" name="Chart 3"/>
          <p:cNvGraphicFramePr>
            <a:graphicFrameLocks/>
          </p:cNvGraphicFramePr>
          <p:nvPr/>
        </p:nvGraphicFramePr>
        <p:xfrm>
          <a:off x="685800" y="381000"/>
          <a:ext cx="7848600" cy="6019800"/>
        </p:xfrm>
        <a:graphic>
          <a:graphicData uri="http://schemas.openxmlformats.org/presentationml/2006/ole">
            <p:oleObj spid="_x0000_s1026" name="Worksheet" r:id="rId4" imgW="7846232" imgH="6017273" progId="Excel.Sheet.8">
              <p:embed/>
            </p:oleObj>
          </a:graphicData>
        </a:graphic>
      </p:graphicFrame>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F84996A-0AF2-4467-A9C5-D7536FEE8755}" type="slidenum">
              <a:rPr lang="en-US" smtClean="0"/>
              <a:pPr>
                <a:defRPr/>
              </a:pPr>
              <a:t>9</a:t>
            </a:fld>
            <a:endParaRPr lang="en-US" smtClean="0"/>
          </a:p>
        </p:txBody>
      </p:sp>
      <p:graphicFrame>
        <p:nvGraphicFramePr>
          <p:cNvPr id="2050" name="Chart 2"/>
          <p:cNvGraphicFramePr>
            <a:graphicFrameLocks/>
          </p:cNvGraphicFramePr>
          <p:nvPr/>
        </p:nvGraphicFramePr>
        <p:xfrm>
          <a:off x="381000" y="838200"/>
          <a:ext cx="8305800" cy="5638800"/>
        </p:xfrm>
        <a:graphic>
          <a:graphicData uri="http://schemas.openxmlformats.org/presentationml/2006/ole">
            <p:oleObj spid="_x0000_s2050" r:id="rId4" imgW="8303472" imgH="5639289" progId="Excel.Sheet.8">
              <p:embed/>
            </p:oleObj>
          </a:graphicData>
        </a:graphic>
      </p:graphicFrame>
    </p:spTree>
  </p:cSld>
  <p:clrMapOvr>
    <a:masterClrMapping/>
  </p:clrMapOvr>
  <p:transition spd="med">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0">
      <a:dk1>
        <a:srgbClr val="00FF00"/>
      </a:dk1>
      <a:lt1>
        <a:srgbClr val="FFFFFF"/>
      </a:lt1>
      <a:dk2>
        <a:srgbClr val="B381CF"/>
      </a:dk2>
      <a:lt2>
        <a:srgbClr val="00FF00"/>
      </a:lt2>
      <a:accent1>
        <a:srgbClr val="00FF00"/>
      </a:accent1>
      <a:accent2>
        <a:srgbClr val="3497AE"/>
      </a:accent2>
      <a:accent3>
        <a:srgbClr val="DF8045"/>
      </a:accent3>
      <a:accent4>
        <a:srgbClr val="B0E27F"/>
      </a:accent4>
      <a:accent5>
        <a:srgbClr val="FF9929"/>
      </a:accent5>
      <a:accent6>
        <a:srgbClr val="7D3DA1"/>
      </a:accent6>
      <a:hlink>
        <a:srgbClr val="00FF00"/>
      </a:hlink>
      <a:folHlink>
        <a:srgbClr val="7DDDF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F9D20AF3A9A7FF46AE59119D6639A341" ma:contentTypeVersion="15" ma:contentTypeDescription="" ma:contentTypeScope="" ma:versionID="f18ce347fc5f968f1e009b0edf8310ad">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4f1ba40f36cf66a5304c2ef989ead044" ns1:_="" ns2:_="">
    <xsd:import namespace="http://schemas.microsoft.com/sharepoint/v3"/>
    <xsd:import namespace="3a62de7d-ba57-4f43-9dae-9623ba637be0"/>
    <xsd:element name="properties">
      <xsd:complexType>
        <xsd:sequence>
          <xsd:element name="documentManagement">
            <xsd:complexType>
              <xsd:all>
                <xsd:element ref="ns1:RoutingRuleDescription" minOccurs="0"/>
                <xsd:element ref="ns2:Audience1" minOccurs="0"/>
                <xsd:element ref="ns2:Publication_x0020_Date"/>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element name="PublishingStartDate" ma:index="5" nillable="true" ma:displayName="Scheduling Start Date" ma:description="" ma:hidden="true" ma:internalName="PublishingStartDate">
      <xsd:simpleType>
        <xsd:restriction base="dms:Unknown"/>
      </xsd:simpleType>
    </xsd:element>
    <xsd:element name="PublishingExpirationDate" ma:index="6"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udience1" ma:index="3"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4" ma:displayName="Publication Date" ma:default="[today]" ma:format="DateOnly" ma:internalName="Publication_x0020_Date" ma:readOnly="false">
      <xsd:simpleType>
        <xsd:restriction base="dms:DateTime"/>
      </xsd:simple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documentManagement>
    <RoutingRuleDescription xmlns="http://schemas.microsoft.com/sharepoint/v3">KCLM - Vocabulary</RoutingRuleDescription>
    <PublishingExpirationDate xmlns="http://schemas.microsoft.com/sharepoint/v3" xsi:nil="true"/>
    <PublishingStartDate xmlns="http://schemas.microsoft.com/sharepoint/v3" xsi:nil="true"/>
    <Publication_x0020_Date xmlns="3a62de7d-ba57-4f43-9dae-9623ba637be0">2012-08-29T04:00:00+00:00</Publication_x0020_Date>
    <Audience1 xmlns="3a62de7d-ba57-4f43-9dae-9623ba637be0">
      <Value xmlns="3a62de7d-ba57-4f43-9dae-9623ba637be0">2</Value>
      <Value xmlns="3a62de7d-ba57-4f43-9dae-9623ba637be0">10</Value>
    </Audience1>
  </documentManagement>
</p:propertie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2720DDE7-6051-43A9-B08E-FB40CFDE9DE1}">
  <ds:schemaRefs>
    <ds:schemaRef ds:uri="http://schemas.microsoft.com/sharepoint/v3/contenttype/forms"/>
  </ds:schemaRefs>
</ds:datastoreItem>
</file>

<file path=customXml/itemProps2.xml><?xml version="1.0" encoding="utf-8"?>
<ds:datastoreItem xmlns:ds="http://schemas.openxmlformats.org/officeDocument/2006/customXml" ds:itemID="{81ABC5BE-4B2E-4D90-9F40-C841F27DCB3C}">
  <ds:schemaRefs>
    <ds:schemaRef ds:uri="http://schemas.microsoft.com/sharepoint/events"/>
  </ds:schemaRefs>
</ds:datastoreItem>
</file>

<file path=customXml/itemProps3.xml><?xml version="1.0" encoding="utf-8"?>
<ds:datastoreItem xmlns:ds="http://schemas.openxmlformats.org/officeDocument/2006/customXml" ds:itemID="{BC2DF86F-EB2E-430E-8D08-9C014A9D84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62de7d-ba57-4f43-9dae-9623ba637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C01AE5E-6C7C-4077-816F-AA2C36C04F03}">
  <ds:schemaRefs>
    <ds:schemaRef ds:uri="http://schemas.microsoft.com/office/2006/metadata/properties"/>
    <ds:schemaRef ds:uri="http://schemas.microsoft.com/sharepoint/v3"/>
    <ds:schemaRef ds:uri="3a62de7d-ba57-4f43-9dae-9623ba637be0"/>
  </ds:schemaRefs>
</ds:datastoreItem>
</file>

<file path=customXml/itemProps5.xml><?xml version="1.0" encoding="utf-8"?>
<ds:datastoreItem xmlns:ds="http://schemas.openxmlformats.org/officeDocument/2006/customXml" ds:itemID="{AED300FC-BB05-48DD-ABD1-6EE57F9A0168}">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Apex</Template>
  <TotalTime>312</TotalTime>
  <Words>3815</Words>
  <Application>Microsoft Office PowerPoint</Application>
  <PresentationFormat>On-screen Show (4:3)</PresentationFormat>
  <Paragraphs>406</Paragraphs>
  <Slides>35</Slides>
  <Notes>35</Notes>
  <HiddenSlides>0</HiddenSlides>
  <MMClips>1</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35</vt:i4>
      </vt:variant>
    </vt:vector>
  </HeadingPairs>
  <TitlesOfParts>
    <vt:vector size="39" baseType="lpstr">
      <vt:lpstr>Apex</vt:lpstr>
      <vt:lpstr>Worksheet</vt:lpstr>
      <vt:lpstr>Microsoft Office Excel 97-2003 Worksheet</vt:lpstr>
      <vt:lpstr>Chart</vt:lpstr>
      <vt:lpstr>                          </vt:lpstr>
      <vt:lpstr>Essential Questions</vt:lpstr>
      <vt:lpstr>Learning Targets</vt:lpstr>
      <vt:lpstr>Slide 4</vt:lpstr>
      <vt:lpstr>Slide 5</vt:lpstr>
      <vt:lpstr> anticipation/Reaction Guide</vt:lpstr>
      <vt:lpstr>Vocabulary Acquisition</vt:lpstr>
      <vt:lpstr>Slide 8</vt:lpstr>
      <vt:lpstr>Slide 9</vt:lpstr>
      <vt:lpstr>Slide 10</vt:lpstr>
      <vt:lpstr>Slide 11</vt:lpstr>
      <vt:lpstr>The Gap continues…..</vt:lpstr>
      <vt:lpstr>Recognizing the need to teach vocabulary is important…….   </vt:lpstr>
      <vt:lpstr>       </vt:lpstr>
      <vt:lpstr>Slide 15</vt:lpstr>
      <vt:lpstr>Effective vocabulary instruction requires:   </vt:lpstr>
      <vt:lpstr>  Vocabulary Should Be Taught ....</vt:lpstr>
      <vt:lpstr>Direct Vocabulary Instruction Works  </vt:lpstr>
      <vt:lpstr>Making Vocabulary Memorable     )</vt:lpstr>
      <vt:lpstr>Basic Principles of Vocabulary Instruction Principle C</vt:lpstr>
      <vt:lpstr>Principle O</vt:lpstr>
      <vt:lpstr>Principle D</vt:lpstr>
      <vt:lpstr>Principle E</vt:lpstr>
      <vt:lpstr>Daily Classroom Instruction for Vocabulary</vt:lpstr>
      <vt:lpstr>Step 1  </vt:lpstr>
      <vt:lpstr>Step 2</vt:lpstr>
      <vt:lpstr>Step 3</vt:lpstr>
      <vt:lpstr>Step 4</vt:lpstr>
      <vt:lpstr> Step 5 </vt:lpstr>
      <vt:lpstr>Step 6  </vt:lpstr>
      <vt:lpstr>Revisiting CODE</vt:lpstr>
      <vt:lpstr>Slide 32</vt:lpstr>
      <vt:lpstr>Let’s Revisit the Guide</vt:lpstr>
      <vt:lpstr>Reflective Journal</vt:lpstr>
      <vt:lpstr>Bibliography</vt:lpstr>
    </vt:vector>
  </TitlesOfParts>
  <Company>KY Deptartment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KCLM - Vocabulary</dc:title>
  <dc:creator>rhebert</dc:creator>
  <cp:lastModifiedBy>Lee County</cp:lastModifiedBy>
  <cp:revision>289</cp:revision>
  <dcterms:created xsi:type="dcterms:W3CDTF">2010-06-01T19:28:09Z</dcterms:created>
  <dcterms:modified xsi:type="dcterms:W3CDTF">2015-12-14T15:54:40Z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KYED-65-160</vt:lpwstr>
  </property>
  <property fmtid="{D5CDD505-2E9C-101B-9397-08002B2CF9AE}" pid="3" name="_dlc_DocIdItemGuid">
    <vt:lpwstr>6976382b-dae8-4489-a953-0bda6afc525c</vt:lpwstr>
  </property>
  <property fmtid="{D5CDD505-2E9C-101B-9397-08002B2CF9AE}" pid="4" name="_dlc_DocIdUrl">
    <vt:lpwstr>http://education.ky.gov/curriculum/lit/_layouts/DocIdRedir.aspx?ID=KYED-65-160, KYED-65-160</vt:lpwstr>
  </property>
</Properties>
</file>