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62" r:id="rId3"/>
    <p:sldId id="263" r:id="rId4"/>
    <p:sldId id="264" r:id="rId5"/>
    <p:sldId id="265" r:id="rId6"/>
    <p:sldId id="261" r:id="rId7"/>
    <p:sldId id="267" r:id="rId8"/>
    <p:sldId id="257" r:id="rId9"/>
    <p:sldId id="25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A442B4-4296-4719-9860-A646E16F179F}" type="datetimeFigureOut">
              <a:rPr lang="en-US" smtClean="0"/>
              <a:t>12/8/2015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644BE9-852A-472E-A3F4-685E58C7F49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Slide Image Placeholder 1"/>
          <p:cNvSpPr>
            <a:spLocks noGrp="1" noRot="1" noChangeAspect="1"/>
          </p:cNvSpPr>
          <p:nvPr>
            <p:ph type="sldImg"/>
          </p:nvPr>
        </p:nvSpPr>
        <p:spPr>
          <a:ln/>
        </p:spPr>
      </p:sp>
      <p:sp>
        <p:nvSpPr>
          <p:cNvPr id="177154" name="Notes Placeholder 2"/>
          <p:cNvSpPr>
            <a:spLocks noGrp="1"/>
          </p:cNvSpPr>
          <p:nvPr>
            <p:ph type="body" idx="1"/>
          </p:nvPr>
        </p:nvSpPr>
        <p:spPr>
          <a:noFill/>
          <a:ln/>
        </p:spPr>
        <p:txBody>
          <a:bodyPr/>
          <a:lstStyle/>
          <a:p>
            <a:r>
              <a:rPr lang="en-US" smtClean="0"/>
              <a:t>We will practice two oral reading strategies that may take the place of Round Robin Reading and will provide a more detailed list at the end of this section.</a:t>
            </a:r>
          </a:p>
          <a:p>
            <a:r>
              <a:rPr lang="en-US" smtClean="0"/>
              <a:t>Abandon round robin reading because:</a:t>
            </a:r>
          </a:p>
          <a:p>
            <a:endParaRPr lang="en-US" smtClean="0"/>
          </a:p>
          <a:p>
            <a:r>
              <a:rPr lang="en-US" smtClean="0"/>
              <a:t>Students need time to practice before reading aloud.</a:t>
            </a:r>
          </a:p>
          <a:p>
            <a:r>
              <a:rPr lang="en-US" smtClean="0"/>
              <a:t>It can cause inattentive behaviors, leading to discipline problems.</a:t>
            </a:r>
          </a:p>
          <a:p>
            <a:r>
              <a:rPr lang="en-US" smtClean="0"/>
              <a:t>It does not support </a:t>
            </a:r>
            <a:r>
              <a:rPr lang="en-US" i="1" smtClean="0"/>
              <a:t>self</a:t>
            </a:r>
            <a:r>
              <a:rPr lang="en-US" smtClean="0"/>
              <a:t> monitoring because often the reader is corrected by others.</a:t>
            </a:r>
          </a:p>
          <a:p>
            <a:r>
              <a:rPr lang="en-US" smtClean="0"/>
              <a:t>It can be a source of anxiety and embarrassment for students.</a:t>
            </a:r>
          </a:p>
          <a:p>
            <a:r>
              <a:rPr lang="en-US" smtClean="0"/>
              <a:t>It can hamper listening comprehension.</a:t>
            </a:r>
          </a:p>
          <a:p>
            <a:r>
              <a:rPr lang="en-US" smtClean="0"/>
              <a:t>It consumes valuable class time that could be spent on other  meaningful and more effective activities</a:t>
            </a:r>
          </a:p>
          <a:p>
            <a:endParaRPr lang="en-US" smtClean="0"/>
          </a:p>
          <a:p>
            <a:endParaRPr lang="en-US" smtClean="0"/>
          </a:p>
        </p:txBody>
      </p:sp>
      <p:sp>
        <p:nvSpPr>
          <p:cNvPr id="177155" name="Slide Number Placeholder 3"/>
          <p:cNvSpPr>
            <a:spLocks noGrp="1"/>
          </p:cNvSpPr>
          <p:nvPr>
            <p:ph type="sldNum" sz="quarter" idx="5"/>
          </p:nvPr>
        </p:nvSpPr>
        <p:spPr>
          <a:noFill/>
        </p:spPr>
        <p:txBody>
          <a:bodyPr/>
          <a:lstStyle/>
          <a:p>
            <a:fld id="{57F5E5EE-9EA8-4E43-B5E1-A5FCEAAF09DF}" type="slidenum">
              <a:rPr lang="en-US" smtClean="0"/>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Slide Image Placeholder 1"/>
          <p:cNvSpPr>
            <a:spLocks noGrp="1" noRot="1" noChangeAspect="1"/>
          </p:cNvSpPr>
          <p:nvPr>
            <p:ph type="sldImg"/>
          </p:nvPr>
        </p:nvSpPr>
        <p:spPr>
          <a:ln/>
        </p:spPr>
      </p:sp>
      <p:sp>
        <p:nvSpPr>
          <p:cNvPr id="181250" name="Notes Placeholder 2"/>
          <p:cNvSpPr>
            <a:spLocks noGrp="1"/>
          </p:cNvSpPr>
          <p:nvPr>
            <p:ph type="body" idx="1"/>
          </p:nvPr>
        </p:nvSpPr>
        <p:spPr>
          <a:noFill/>
          <a:ln/>
        </p:spPr>
        <p:txBody>
          <a:bodyPr/>
          <a:lstStyle/>
          <a:p>
            <a:r>
              <a:rPr lang="en-US" smtClean="0"/>
              <a:t>Think Alouds and the process described over the next few slides are a way of replacing Round Robin Reading.</a:t>
            </a:r>
          </a:p>
        </p:txBody>
      </p:sp>
      <p:sp>
        <p:nvSpPr>
          <p:cNvPr id="181251" name="Slide Number Placeholder 3"/>
          <p:cNvSpPr>
            <a:spLocks noGrp="1"/>
          </p:cNvSpPr>
          <p:nvPr>
            <p:ph type="sldNum" sz="quarter" idx="5"/>
          </p:nvPr>
        </p:nvSpPr>
        <p:spPr>
          <a:noFill/>
        </p:spPr>
        <p:txBody>
          <a:bodyPr/>
          <a:lstStyle/>
          <a:p>
            <a:fld id="{83EE7C06-F81F-4A65-A778-D5340EEAA46A}" type="slidenum">
              <a:rPr lang="en-US" smtClean="0"/>
              <a:pPr/>
              <a:t>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2D9C3F2-A8AD-46BC-81A8-AEF05D47AEC6}" type="datetimeFigureOut">
              <a:rPr lang="en-US" smtClean="0"/>
              <a:t>12/8/2015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F4579BC-BA7C-4FBC-A36A-1CC864A37FB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D9C3F2-A8AD-46BC-81A8-AEF05D47AEC6}"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4579BC-BA7C-4FBC-A36A-1CC864A37F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D9C3F2-A8AD-46BC-81A8-AEF05D47AEC6}"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4579BC-BA7C-4FBC-A36A-1CC864A37F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D9C3F2-A8AD-46BC-81A8-AEF05D47AEC6}"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4579BC-BA7C-4FBC-A36A-1CC864A37FB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2D9C3F2-A8AD-46BC-81A8-AEF05D47AEC6}" type="datetimeFigureOut">
              <a:rPr lang="en-US" smtClean="0"/>
              <a:t>12/8/2015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4579BC-BA7C-4FBC-A36A-1CC864A37FB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D9C3F2-A8AD-46BC-81A8-AEF05D47AEC6}" type="datetimeFigureOut">
              <a:rPr lang="en-US" smtClean="0"/>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4579BC-BA7C-4FBC-A36A-1CC864A37FB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D9C3F2-A8AD-46BC-81A8-AEF05D47AEC6}" type="datetimeFigureOut">
              <a:rPr lang="en-US" smtClean="0"/>
              <a:t>12/8/2015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F4579BC-BA7C-4FBC-A36A-1CC864A37FB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2D9C3F2-A8AD-46BC-81A8-AEF05D47AEC6}" type="datetimeFigureOut">
              <a:rPr lang="en-US" smtClean="0"/>
              <a:t>12/8/2015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F4579BC-BA7C-4FBC-A36A-1CC864A37FB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2D9C3F2-A8AD-46BC-81A8-AEF05D47AEC6}" type="datetimeFigureOut">
              <a:rPr lang="en-US" smtClean="0"/>
              <a:t>12/8/2015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F4579BC-BA7C-4FBC-A36A-1CC864A37F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2D9C3F2-A8AD-46BC-81A8-AEF05D47AEC6}" type="datetimeFigureOut">
              <a:rPr lang="en-US" smtClean="0"/>
              <a:t>12/8/2015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F4579BC-BA7C-4FBC-A36A-1CC864A37FB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2D9C3F2-A8AD-46BC-81A8-AEF05D47AEC6}" type="datetimeFigureOut">
              <a:rPr lang="en-US" smtClean="0"/>
              <a:t>12/8/2015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F4579BC-BA7C-4FBC-A36A-1CC864A37FB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2D9C3F2-A8AD-46BC-81A8-AEF05D47AEC6}" type="datetimeFigureOut">
              <a:rPr lang="en-US" smtClean="0"/>
              <a:t>12/8/2015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F4579BC-BA7C-4FBC-A36A-1CC864A37F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1295400"/>
            <a:ext cx="7772400" cy="2210763"/>
          </a:xfrm>
        </p:spPr>
        <p:txBody>
          <a:bodyPr>
            <a:normAutofit/>
          </a:bodyPr>
          <a:lstStyle/>
          <a:p>
            <a:r>
              <a:rPr lang="en-US" sz="6000" dirty="0" smtClean="0">
                <a:solidFill>
                  <a:schemeClr val="accent2"/>
                </a:solidFill>
              </a:rPr>
              <a:t>THINK ALOUDS </a:t>
            </a:r>
            <a:endParaRPr lang="en-US" sz="6000" dirty="0">
              <a:solidFill>
                <a:schemeClr val="accent2"/>
              </a:solidFill>
            </a:endParaRPr>
          </a:p>
        </p:txBody>
      </p:sp>
      <p:sp>
        <p:nvSpPr>
          <p:cNvPr id="3" name="Subtitle 2"/>
          <p:cNvSpPr>
            <a:spLocks noGrp="1"/>
          </p:cNvSpPr>
          <p:nvPr>
            <p:ph type="subTitle" idx="1"/>
          </p:nvPr>
        </p:nvSpPr>
        <p:spPr>
          <a:xfrm>
            <a:off x="685800" y="3886200"/>
            <a:ext cx="7772400" cy="1904999"/>
          </a:xfrm>
        </p:spPr>
        <p:txBody>
          <a:bodyPr>
            <a:normAutofit/>
          </a:bodyPr>
          <a:lstStyle/>
          <a:p>
            <a:endParaRPr lang="en-US" dirty="0"/>
          </a:p>
        </p:txBody>
      </p:sp>
      <p:pic>
        <p:nvPicPr>
          <p:cNvPr id="6" name="Picture 4" descr="7589480"/>
          <p:cNvPicPr>
            <a:picLocks noChangeAspect="1" noChangeArrowheads="1"/>
          </p:cNvPicPr>
          <p:nvPr/>
        </p:nvPicPr>
        <p:blipFill>
          <a:blip r:embed="rId2" cstate="print"/>
          <a:srcRect/>
          <a:stretch>
            <a:fillRect/>
          </a:stretch>
        </p:blipFill>
        <p:spPr bwMode="auto">
          <a:xfrm>
            <a:off x="0" y="0"/>
            <a:ext cx="3078163" cy="4648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Title 1"/>
          <p:cNvSpPr>
            <a:spLocks noGrp="1"/>
          </p:cNvSpPr>
          <p:nvPr>
            <p:ph type="title"/>
          </p:nvPr>
        </p:nvSpPr>
        <p:spPr/>
        <p:txBody>
          <a:bodyPr/>
          <a:lstStyle/>
          <a:p>
            <a:r>
              <a:rPr lang="en-US" smtClean="0"/>
              <a:t>Oral Reading Strategies</a:t>
            </a:r>
          </a:p>
        </p:txBody>
      </p:sp>
      <p:sp>
        <p:nvSpPr>
          <p:cNvPr id="176130" name="Content Placeholder 2"/>
          <p:cNvSpPr>
            <a:spLocks noGrp="1"/>
          </p:cNvSpPr>
          <p:nvPr>
            <p:ph idx="1"/>
          </p:nvPr>
        </p:nvSpPr>
        <p:spPr>
          <a:xfrm>
            <a:off x="304800" y="1295400"/>
            <a:ext cx="8382000" cy="5410200"/>
          </a:xfrm>
        </p:spPr>
        <p:txBody>
          <a:bodyPr/>
          <a:lstStyle/>
          <a:p>
            <a:pPr>
              <a:buFont typeface="Wingdings" pitchFamily="2" charset="2"/>
              <a:buNone/>
            </a:pPr>
            <a:endParaRPr lang="en-US" sz="2400" smtClean="0"/>
          </a:p>
          <a:p>
            <a:pPr>
              <a:buFont typeface="Wingdings" pitchFamily="2" charset="2"/>
              <a:buNone/>
            </a:pPr>
            <a:endParaRPr lang="en-US" sz="2400" smtClean="0"/>
          </a:p>
          <a:p>
            <a:pPr>
              <a:buFont typeface="Wingdings" pitchFamily="2" charset="2"/>
              <a:buNone/>
            </a:pPr>
            <a:endParaRPr lang="en-US" sz="2400" smtClean="0"/>
          </a:p>
          <a:p>
            <a:pPr>
              <a:buFont typeface="Wingdings" pitchFamily="2" charset="2"/>
              <a:buNone/>
            </a:pPr>
            <a:endParaRPr lang="en-US" sz="2400" smtClean="0"/>
          </a:p>
          <a:p>
            <a:pPr>
              <a:buFont typeface="Wingdings" pitchFamily="2" charset="2"/>
              <a:buNone/>
            </a:pPr>
            <a:endParaRPr lang="en-US" sz="2400" smtClean="0"/>
          </a:p>
          <a:p>
            <a:pPr>
              <a:buFont typeface="Wingdings" pitchFamily="2" charset="2"/>
              <a:buNone/>
            </a:pPr>
            <a:endParaRPr lang="en-US" sz="2400" smtClean="0"/>
          </a:p>
          <a:p>
            <a:pPr>
              <a:buFont typeface="Wingdings" pitchFamily="2" charset="2"/>
              <a:buNone/>
            </a:pPr>
            <a:endParaRPr lang="en-US" sz="2400" smtClean="0"/>
          </a:p>
          <a:p>
            <a:pPr>
              <a:buFont typeface="Wingdings" pitchFamily="2" charset="2"/>
              <a:buNone/>
            </a:pPr>
            <a:endParaRPr lang="en-US" sz="2400" smtClean="0"/>
          </a:p>
          <a:p>
            <a:pPr>
              <a:buFont typeface="Wingdings" pitchFamily="2" charset="2"/>
              <a:buNone/>
            </a:pPr>
            <a:endParaRPr lang="en-US" sz="2400" smtClean="0"/>
          </a:p>
          <a:p>
            <a:pPr>
              <a:buFont typeface="Wingdings" pitchFamily="2" charset="2"/>
              <a:buNone/>
            </a:pPr>
            <a:endParaRPr lang="en-US" sz="2400" smtClean="0"/>
          </a:p>
          <a:p>
            <a:pPr>
              <a:buFont typeface="Wingdings" pitchFamily="2" charset="2"/>
              <a:buNone/>
            </a:pPr>
            <a:endParaRPr lang="en-US" sz="2400" smtClean="0"/>
          </a:p>
          <a:p>
            <a:pPr>
              <a:buFont typeface="Wingdings" pitchFamily="2" charset="2"/>
              <a:buNone/>
            </a:pPr>
            <a:r>
              <a:rPr lang="en-US" sz="1600" smtClean="0"/>
              <a:t>  Source: </a:t>
            </a:r>
            <a:r>
              <a:rPr lang="en-US" sz="1600" i="1" u="sng" smtClean="0"/>
              <a:t>Good-Bye Round Robin</a:t>
            </a:r>
            <a:r>
              <a:rPr lang="en-US" sz="1600" u="sng" smtClean="0"/>
              <a:t> 25 Effective Oral Reading Strategies   </a:t>
            </a:r>
          </a:p>
        </p:txBody>
      </p:sp>
      <p:pic>
        <p:nvPicPr>
          <p:cNvPr id="176131" name="Picture 3" descr="robin.png"/>
          <p:cNvPicPr>
            <a:picLocks noChangeAspect="1"/>
          </p:cNvPicPr>
          <p:nvPr/>
        </p:nvPicPr>
        <p:blipFill>
          <a:blip r:embed="rId3" cstate="print"/>
          <a:srcRect/>
          <a:stretch>
            <a:fillRect/>
          </a:stretch>
        </p:blipFill>
        <p:spPr bwMode="auto">
          <a:xfrm>
            <a:off x="4953000" y="1905000"/>
            <a:ext cx="2400300" cy="2247900"/>
          </a:xfrm>
          <a:prstGeom prst="rect">
            <a:avLst/>
          </a:prstGeom>
          <a:noFill/>
          <a:ln w="9525">
            <a:noFill/>
            <a:miter lim="800000"/>
            <a:headEnd/>
            <a:tailEnd/>
          </a:ln>
        </p:spPr>
      </p:pic>
      <p:pic>
        <p:nvPicPr>
          <p:cNvPr id="176132" name="Picture 4" descr="7589480"/>
          <p:cNvPicPr>
            <a:picLocks noChangeAspect="1" noChangeArrowheads="1"/>
          </p:cNvPicPr>
          <p:nvPr/>
        </p:nvPicPr>
        <p:blipFill>
          <a:blip r:embed="rId4" cstate="print"/>
          <a:srcRect/>
          <a:stretch>
            <a:fillRect/>
          </a:stretch>
        </p:blipFill>
        <p:spPr bwMode="auto">
          <a:xfrm>
            <a:off x="381000" y="1066800"/>
            <a:ext cx="3078163" cy="46482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Title 1"/>
          <p:cNvSpPr>
            <a:spLocks noGrp="1"/>
          </p:cNvSpPr>
          <p:nvPr>
            <p:ph type="title"/>
          </p:nvPr>
        </p:nvSpPr>
        <p:spPr>
          <a:xfrm>
            <a:off x="457200" y="274638"/>
            <a:ext cx="8229600" cy="944562"/>
          </a:xfrm>
        </p:spPr>
        <p:txBody>
          <a:bodyPr/>
          <a:lstStyle/>
          <a:p>
            <a:r>
              <a:rPr lang="en-US" smtClean="0"/>
              <a:t>Oral Reading: Think Alouds</a:t>
            </a:r>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pPr>
              <a:buFont typeface="Wingdings" pitchFamily="2" charset="2"/>
              <a:buNone/>
              <a:defRPr/>
            </a:pPr>
            <a:r>
              <a:rPr lang="en-US" sz="4000" dirty="0" smtClean="0"/>
              <a:t>Teachers verbalizes their thoughts while reading aloud</a:t>
            </a:r>
          </a:p>
          <a:p>
            <a:pPr>
              <a:buFont typeface="Wingdings" pitchFamily="2" charset="2"/>
              <a:buNone/>
              <a:defRPr/>
            </a:pPr>
            <a:endParaRPr lang="en-US" sz="4000" dirty="0" smtClean="0"/>
          </a:p>
          <a:p>
            <a:pPr>
              <a:buFont typeface="Wingdings" pitchFamily="2" charset="2"/>
              <a:buNone/>
              <a:defRPr/>
            </a:pPr>
            <a:r>
              <a:rPr lang="en-US" sz="4000" dirty="0" smtClean="0"/>
              <a:t>Modeling and demonstrating what good readers do </a:t>
            </a:r>
          </a:p>
          <a:p>
            <a:pPr lvl="1">
              <a:defRPr/>
            </a:pPr>
            <a:r>
              <a:rPr lang="en-US" sz="3600" dirty="0" smtClean="0"/>
              <a:t>questioning the text</a:t>
            </a:r>
          </a:p>
          <a:p>
            <a:pPr lvl="1">
              <a:defRPr/>
            </a:pPr>
            <a:r>
              <a:rPr lang="en-US" sz="3600" dirty="0" smtClean="0"/>
              <a:t>self monitoring through rereading </a:t>
            </a:r>
          </a:p>
          <a:p>
            <a:pPr lvl="1">
              <a:defRPr/>
            </a:pPr>
            <a:r>
              <a:rPr lang="en-US" sz="3600" dirty="0" smtClean="0"/>
              <a:t>Linking what is being read to prior knowledge</a:t>
            </a:r>
          </a:p>
          <a:p>
            <a:pPr>
              <a:buFont typeface="Wingdings" pitchFamily="2" charset="2"/>
              <a:buNone/>
              <a:defRPr/>
            </a:pPr>
            <a:endParaRPr lang="en-US" sz="2400" dirty="0" smtClean="0"/>
          </a:p>
          <a:p>
            <a:pPr>
              <a:buFont typeface="Wingdings" pitchFamily="2" charset="2"/>
              <a:buNone/>
              <a:defRPr/>
            </a:pPr>
            <a:r>
              <a:rPr lang="en-US" sz="2400" dirty="0" smtClean="0"/>
              <a:t>              </a:t>
            </a:r>
          </a:p>
          <a:p>
            <a:pPr>
              <a:buFont typeface="Wingdings" pitchFamily="2" charset="2"/>
              <a:buNone/>
              <a:defRPr/>
            </a:pPr>
            <a:endParaRPr lang="en-US" sz="2400" dirty="0" smtClean="0"/>
          </a:p>
          <a:p>
            <a:pPr>
              <a:buFont typeface="Wingdings" pitchFamily="2" charset="2"/>
              <a:buNone/>
              <a:defRPr/>
            </a:pPr>
            <a:r>
              <a:rPr lang="en-US" sz="2400" dirty="0" smtClean="0"/>
              <a:t>Source:    adapted from:  </a:t>
            </a:r>
            <a:r>
              <a:rPr lang="en-US" sz="2400" i="1" dirty="0" smtClean="0"/>
              <a:t>Good-bye Round Robin</a:t>
            </a:r>
            <a:r>
              <a:rPr lang="en-US" sz="2400" dirty="0" smtClean="0"/>
              <a:t> by </a:t>
            </a:r>
            <a:r>
              <a:rPr lang="en-US" sz="2400" dirty="0" err="1" smtClean="0"/>
              <a:t>Opitz</a:t>
            </a:r>
            <a:r>
              <a:rPr lang="en-US" sz="2400" dirty="0" smtClean="0"/>
              <a:t> &amp; </a:t>
            </a:r>
            <a:r>
              <a:rPr lang="en-US" sz="2400" dirty="0" err="1" smtClean="0"/>
              <a:t>Rasinski</a:t>
            </a:r>
            <a:endParaRPr lang="en-US" sz="2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Title 1"/>
          <p:cNvSpPr>
            <a:spLocks noGrp="1"/>
          </p:cNvSpPr>
          <p:nvPr>
            <p:ph type="title"/>
          </p:nvPr>
        </p:nvSpPr>
        <p:spPr>
          <a:xfrm>
            <a:off x="457200" y="274638"/>
            <a:ext cx="8229600" cy="944562"/>
          </a:xfrm>
        </p:spPr>
        <p:txBody>
          <a:bodyPr/>
          <a:lstStyle/>
          <a:p>
            <a:r>
              <a:rPr lang="en-US" smtClean="0"/>
              <a:t>Think Alouds</a:t>
            </a:r>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pPr>
              <a:defRPr/>
            </a:pPr>
            <a:r>
              <a:rPr lang="en-US" sz="2400" dirty="0" smtClean="0"/>
              <a:t>Once the teacher has completed reading orally, and thinking aloud, invite students to add their thoughts.</a:t>
            </a:r>
          </a:p>
          <a:p>
            <a:pPr>
              <a:buFont typeface="Wingdings" pitchFamily="2" charset="2"/>
              <a:buNone/>
              <a:defRPr/>
            </a:pPr>
            <a:endParaRPr lang="en-US" sz="2400" dirty="0" smtClean="0"/>
          </a:p>
          <a:p>
            <a:pPr>
              <a:defRPr/>
            </a:pPr>
            <a:r>
              <a:rPr lang="en-US" sz="2400" dirty="0" smtClean="0"/>
              <a:t>Pair up students and have them practice the procedure with one another. Students take turns reading and responding to the other.</a:t>
            </a:r>
          </a:p>
          <a:p>
            <a:pPr>
              <a:buFont typeface="Wingdings" pitchFamily="2" charset="2"/>
              <a:buNone/>
              <a:defRPr/>
            </a:pPr>
            <a:endParaRPr lang="en-US" sz="2400" dirty="0" smtClean="0"/>
          </a:p>
          <a:p>
            <a:pPr>
              <a:defRPr/>
            </a:pPr>
            <a:r>
              <a:rPr lang="en-US" sz="2400" dirty="0" smtClean="0"/>
              <a:t>Ask students to use the procedure when they are reading silently. Students can use a form or a bookmark to remind themselves of what they need to be doing to ensure comprehension and to evaluate themselves.</a:t>
            </a:r>
          </a:p>
          <a:p>
            <a:pPr>
              <a:buFont typeface="Wingdings" pitchFamily="2" charset="2"/>
              <a:buNone/>
              <a:defRPr/>
            </a:pPr>
            <a:endParaRPr lang="en-US" sz="2400" dirty="0" smtClean="0"/>
          </a:p>
          <a:p>
            <a:pPr>
              <a:buFont typeface="Wingdings" pitchFamily="2" charset="2"/>
              <a:buNone/>
              <a:defRPr/>
            </a:pPr>
            <a:r>
              <a:rPr lang="en-US" sz="2400" dirty="0" smtClean="0"/>
              <a:t>              Source: </a:t>
            </a:r>
            <a:r>
              <a:rPr lang="en-US" sz="2400" i="1" dirty="0" smtClean="0"/>
              <a:t>Good-bye Round Robin</a:t>
            </a:r>
            <a:r>
              <a:rPr lang="en-US" sz="2400" dirty="0" smtClean="0"/>
              <a:t> by </a:t>
            </a:r>
            <a:r>
              <a:rPr lang="en-US" sz="2400" dirty="0" err="1" smtClean="0"/>
              <a:t>Opitz</a:t>
            </a:r>
            <a:r>
              <a:rPr lang="en-US" sz="2400" dirty="0" smtClean="0"/>
              <a:t> &amp; </a:t>
            </a:r>
            <a:r>
              <a:rPr lang="en-US" sz="2400" dirty="0" err="1" smtClean="0"/>
              <a:t>Rasinski</a:t>
            </a:r>
            <a:endParaRPr lang="en-US" sz="2400"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Title 1"/>
          <p:cNvSpPr>
            <a:spLocks noGrp="1"/>
          </p:cNvSpPr>
          <p:nvPr>
            <p:ph type="title"/>
          </p:nvPr>
        </p:nvSpPr>
        <p:spPr/>
        <p:txBody>
          <a:bodyPr/>
          <a:lstStyle/>
          <a:p>
            <a:r>
              <a:rPr lang="en-US" smtClean="0"/>
              <a:t>Think Aloud form or bookmark</a:t>
            </a:r>
          </a:p>
        </p:txBody>
      </p:sp>
      <p:graphicFrame>
        <p:nvGraphicFramePr>
          <p:cNvPr id="7" name="Content Placeholder 6"/>
          <p:cNvGraphicFramePr>
            <a:graphicFrameLocks noGrp="1"/>
          </p:cNvGraphicFramePr>
          <p:nvPr>
            <p:ph idx="1"/>
          </p:nvPr>
        </p:nvGraphicFramePr>
        <p:xfrm>
          <a:off x="457200" y="1903413"/>
          <a:ext cx="8305799" cy="2565591"/>
        </p:xfrm>
        <a:graphic>
          <a:graphicData uri="http://schemas.openxmlformats.org/drawingml/2006/table">
            <a:tbl>
              <a:tblPr firstRow="1" bandRow="1">
                <a:tableStyleId>{5C22544A-7EE6-4342-B048-85BDC9FD1C3A}</a:tableStyleId>
              </a:tblPr>
              <a:tblGrid>
                <a:gridCol w="4435136"/>
                <a:gridCol w="1290221"/>
                <a:gridCol w="1290221"/>
                <a:gridCol w="1290221"/>
              </a:tblGrid>
              <a:tr h="0">
                <a:tc gridSpan="4">
                  <a:txBody>
                    <a:bodyPr/>
                    <a:lstStyle/>
                    <a:p>
                      <a:pPr marL="0" marR="0" algn="ctr">
                        <a:lnSpc>
                          <a:spcPct val="115000"/>
                        </a:lnSpc>
                        <a:spcBef>
                          <a:spcPts val="0"/>
                        </a:spcBef>
                        <a:spcAft>
                          <a:spcPts val="0"/>
                        </a:spcAft>
                      </a:pPr>
                      <a:r>
                        <a:rPr lang="en-US" sz="2400" dirty="0">
                          <a:latin typeface="Calibri"/>
                          <a:ea typeface="Calibri"/>
                          <a:cs typeface="Times New Roman"/>
                        </a:rPr>
                        <a:t>How Did I Do When Reading?</a:t>
                      </a:r>
                      <a:endParaRPr lang="en-US" sz="1100" dirty="0">
                        <a:latin typeface="Calibri"/>
                        <a:ea typeface="Calibri"/>
                        <a:cs typeface="Times New Roman"/>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r>
              <a:tr h="370840">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800" dirty="0">
                          <a:latin typeface="Calibri"/>
                          <a:ea typeface="Calibri"/>
                          <a:cs typeface="Times New Roman"/>
                        </a:rPr>
                        <a:t>NEVER</a:t>
                      </a:r>
                    </a:p>
                  </a:txBody>
                  <a:tcPr marL="68580" marR="68580" marT="0" marB="0"/>
                </a:tc>
                <a:tc>
                  <a:txBody>
                    <a:bodyPr/>
                    <a:lstStyle/>
                    <a:p>
                      <a:pPr marL="0" marR="0" algn="ctr">
                        <a:lnSpc>
                          <a:spcPct val="115000"/>
                        </a:lnSpc>
                        <a:spcBef>
                          <a:spcPts val="0"/>
                        </a:spcBef>
                        <a:spcAft>
                          <a:spcPts val="0"/>
                        </a:spcAft>
                      </a:pPr>
                      <a:r>
                        <a:rPr lang="en-US" sz="1800" dirty="0">
                          <a:latin typeface="Calibri"/>
                          <a:ea typeface="Calibri"/>
                          <a:cs typeface="Times New Roman"/>
                        </a:rPr>
                        <a:t>SOMETIMES</a:t>
                      </a:r>
                    </a:p>
                  </a:txBody>
                  <a:tcPr marL="68580" marR="68580" marT="0" marB="0"/>
                </a:tc>
                <a:tc>
                  <a:txBody>
                    <a:bodyPr/>
                    <a:lstStyle/>
                    <a:p>
                      <a:pPr marL="0" marR="0" algn="ctr">
                        <a:lnSpc>
                          <a:spcPct val="115000"/>
                        </a:lnSpc>
                        <a:spcBef>
                          <a:spcPts val="0"/>
                        </a:spcBef>
                        <a:spcAft>
                          <a:spcPts val="0"/>
                        </a:spcAft>
                      </a:pPr>
                      <a:r>
                        <a:rPr lang="en-US" sz="1800" dirty="0">
                          <a:latin typeface="Calibri"/>
                          <a:ea typeface="Calibri"/>
                          <a:cs typeface="Times New Roman"/>
                        </a:rPr>
                        <a:t>A LOT</a:t>
                      </a:r>
                    </a:p>
                  </a:txBody>
                  <a:tcPr marL="68580" marR="68580" marT="0" marB="0"/>
                </a:tc>
              </a:tr>
              <a:tr h="301053">
                <a:tc>
                  <a:txBody>
                    <a:bodyPr/>
                    <a:lstStyle/>
                    <a:p>
                      <a:pPr marL="342900" marR="0" lvl="0" indent="-342900">
                        <a:lnSpc>
                          <a:spcPct val="115000"/>
                        </a:lnSpc>
                        <a:spcBef>
                          <a:spcPts val="0"/>
                        </a:spcBef>
                        <a:spcAft>
                          <a:spcPts val="0"/>
                        </a:spcAft>
                        <a:buFont typeface="+mj-lt"/>
                        <a:buAutoNum type="arabicPeriod"/>
                      </a:pPr>
                      <a:r>
                        <a:rPr lang="en-US" sz="1800" dirty="0">
                          <a:latin typeface="Calibri"/>
                          <a:ea typeface="Calibri"/>
                          <a:cs typeface="Times New Roman"/>
                        </a:rPr>
                        <a:t>I made predictions.</a:t>
                      </a:r>
                    </a:p>
                  </a:txBody>
                  <a:tcPr marL="68580" marR="68580" marT="0" marB="0"/>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r>
              <a:tr h="370840">
                <a:tc>
                  <a:txBody>
                    <a:bodyPr/>
                    <a:lstStyle/>
                    <a:p>
                      <a:pPr marL="342900" marR="0" lvl="0" indent="-342900">
                        <a:lnSpc>
                          <a:spcPct val="115000"/>
                        </a:lnSpc>
                        <a:spcBef>
                          <a:spcPts val="0"/>
                        </a:spcBef>
                        <a:spcAft>
                          <a:spcPts val="0"/>
                        </a:spcAft>
                        <a:buFont typeface="+mj-lt"/>
                        <a:buNone/>
                      </a:pPr>
                      <a:r>
                        <a:rPr lang="en-US" sz="1800" dirty="0" smtClean="0">
                          <a:latin typeface="Calibri"/>
                          <a:ea typeface="Calibri"/>
                          <a:cs typeface="Times New Roman"/>
                        </a:rPr>
                        <a:t>2.    I </a:t>
                      </a:r>
                      <a:r>
                        <a:rPr lang="en-US" sz="1800" dirty="0">
                          <a:latin typeface="Calibri"/>
                          <a:ea typeface="Calibri"/>
                          <a:cs typeface="Times New Roman"/>
                        </a:rPr>
                        <a:t>was able to form a picture in my mind.</a:t>
                      </a:r>
                    </a:p>
                  </a:txBody>
                  <a:tcPr marL="68580" marR="68580" marT="0" marB="0"/>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r>
              <a:tr h="370840">
                <a:tc>
                  <a:txBody>
                    <a:bodyPr/>
                    <a:lstStyle/>
                    <a:p>
                      <a:pPr marL="342900" marR="0" lvl="0" indent="-342900">
                        <a:lnSpc>
                          <a:spcPct val="115000"/>
                        </a:lnSpc>
                        <a:spcBef>
                          <a:spcPts val="0"/>
                        </a:spcBef>
                        <a:spcAft>
                          <a:spcPts val="0"/>
                        </a:spcAft>
                        <a:buFont typeface="+mj-lt"/>
                        <a:buNone/>
                      </a:pPr>
                      <a:r>
                        <a:rPr lang="en-US" sz="1800" dirty="0" smtClean="0">
                          <a:latin typeface="Calibri"/>
                          <a:ea typeface="Calibri"/>
                          <a:cs typeface="Times New Roman"/>
                        </a:rPr>
                        <a:t>3.   </a:t>
                      </a:r>
                      <a:r>
                        <a:rPr lang="en-US" sz="1800" baseline="0" dirty="0" smtClean="0">
                          <a:latin typeface="Calibri"/>
                          <a:ea typeface="Calibri"/>
                          <a:cs typeface="Times New Roman"/>
                        </a:rPr>
                        <a:t> </a:t>
                      </a:r>
                      <a:r>
                        <a:rPr lang="en-US" sz="1800" dirty="0" smtClean="0">
                          <a:latin typeface="Calibri"/>
                          <a:ea typeface="Calibri"/>
                          <a:cs typeface="Times New Roman"/>
                        </a:rPr>
                        <a:t>I </a:t>
                      </a:r>
                      <a:r>
                        <a:rPr lang="en-US" sz="1800" dirty="0">
                          <a:latin typeface="Calibri"/>
                          <a:ea typeface="Calibri"/>
                          <a:cs typeface="Times New Roman"/>
                        </a:rPr>
                        <a:t>made connections.</a:t>
                      </a: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r>
              <a:tr h="370840">
                <a:tc>
                  <a:txBody>
                    <a:bodyPr/>
                    <a:lstStyle/>
                    <a:p>
                      <a:pPr marL="342900" marR="0" lvl="0" indent="-342900">
                        <a:lnSpc>
                          <a:spcPct val="115000"/>
                        </a:lnSpc>
                        <a:spcBef>
                          <a:spcPts val="0"/>
                        </a:spcBef>
                        <a:spcAft>
                          <a:spcPts val="0"/>
                        </a:spcAft>
                        <a:buFont typeface="+mj-lt"/>
                        <a:buNone/>
                      </a:pPr>
                      <a:r>
                        <a:rPr lang="en-US" sz="1800" dirty="0" smtClean="0">
                          <a:latin typeface="Calibri"/>
                          <a:ea typeface="Calibri"/>
                          <a:cs typeface="Times New Roman"/>
                        </a:rPr>
                        <a:t>4.    I </a:t>
                      </a:r>
                      <a:r>
                        <a:rPr lang="en-US" sz="1800" dirty="0">
                          <a:latin typeface="Calibri"/>
                          <a:ea typeface="Calibri"/>
                          <a:cs typeface="Times New Roman"/>
                        </a:rPr>
                        <a:t>knew when I was having problems</a:t>
                      </a: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r>
              <a:tr h="370840">
                <a:tc>
                  <a:txBody>
                    <a:bodyPr/>
                    <a:lstStyle/>
                    <a:p>
                      <a:pPr marL="342900" marR="0" lvl="0" indent="-342900">
                        <a:lnSpc>
                          <a:spcPct val="115000"/>
                        </a:lnSpc>
                        <a:spcBef>
                          <a:spcPts val="0"/>
                        </a:spcBef>
                        <a:spcAft>
                          <a:spcPts val="0"/>
                        </a:spcAft>
                        <a:buFont typeface="+mj-lt"/>
                        <a:buNone/>
                      </a:pPr>
                      <a:r>
                        <a:rPr lang="en-US" sz="1800" dirty="0" smtClean="0">
                          <a:latin typeface="Calibri"/>
                          <a:ea typeface="Calibri"/>
                          <a:cs typeface="Times New Roman"/>
                        </a:rPr>
                        <a:t>5.    I </a:t>
                      </a:r>
                      <a:r>
                        <a:rPr lang="en-US" sz="1800" dirty="0">
                          <a:latin typeface="Calibri"/>
                          <a:ea typeface="Calibri"/>
                          <a:cs typeface="Times New Roman"/>
                        </a:rPr>
                        <a:t>did something to fix my problems. </a:t>
                      </a: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a:latin typeface="Calibri"/>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1800" dirty="0">
                        <a:latin typeface="Calibri"/>
                        <a:ea typeface="Calibri"/>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20000"/>
          </a:bodyPr>
          <a:lstStyle/>
          <a:p>
            <a:pPr>
              <a:buNone/>
            </a:pPr>
            <a:endParaRPr lang="en-US" dirty="0" smtClean="0"/>
          </a:p>
          <a:p>
            <a:r>
              <a:rPr lang="en-US" dirty="0" smtClean="0"/>
              <a:t>Students need time to practice before reading aloud.</a:t>
            </a:r>
          </a:p>
          <a:p>
            <a:r>
              <a:rPr lang="en-US" dirty="0" smtClean="0"/>
              <a:t>It can cause inattentive behaviors, leading to discipline problems.</a:t>
            </a:r>
          </a:p>
          <a:p>
            <a:r>
              <a:rPr lang="en-US" dirty="0" smtClean="0"/>
              <a:t>It does not support </a:t>
            </a:r>
            <a:r>
              <a:rPr lang="en-US" i="1" dirty="0" smtClean="0"/>
              <a:t>self</a:t>
            </a:r>
            <a:r>
              <a:rPr lang="en-US" dirty="0" smtClean="0"/>
              <a:t> monitoring because often the reader is corrected by others.</a:t>
            </a:r>
          </a:p>
          <a:p>
            <a:r>
              <a:rPr lang="en-US" dirty="0" smtClean="0"/>
              <a:t>It can be a source of anxiety and embarrassment for students.</a:t>
            </a:r>
          </a:p>
          <a:p>
            <a:r>
              <a:rPr lang="en-US" dirty="0" smtClean="0"/>
              <a:t>It can hamper listening comprehension.</a:t>
            </a:r>
          </a:p>
          <a:p>
            <a:r>
              <a:rPr lang="en-US" dirty="0" smtClean="0"/>
              <a:t>It consumes valuable class time that could be spent on other  meaningful and more effective activities</a:t>
            </a:r>
          </a:p>
          <a:p>
            <a:endParaRPr lang="en-US" dirty="0"/>
          </a:p>
        </p:txBody>
      </p:sp>
      <p:sp>
        <p:nvSpPr>
          <p:cNvPr id="4" name="Title 3"/>
          <p:cNvSpPr>
            <a:spLocks noGrp="1"/>
          </p:cNvSpPr>
          <p:nvPr>
            <p:ph type="title"/>
          </p:nvPr>
        </p:nvSpPr>
        <p:spPr/>
        <p:txBody>
          <a:bodyPr>
            <a:normAutofit fontScale="90000"/>
          </a:bodyPr>
          <a:lstStyle/>
          <a:p>
            <a:r>
              <a:rPr lang="en-US" dirty="0" smtClean="0"/>
              <a:t>Abandon round robin reading because:</a:t>
            </a:r>
            <a:br>
              <a:rPr lang="en-US" dirty="0" smtClean="0"/>
            </a:b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6600" b="1" dirty="0" smtClean="0">
                <a:solidFill>
                  <a:schemeClr val="accent2"/>
                </a:solidFill>
              </a:rPr>
              <a:t>Reading </a:t>
            </a:r>
            <a:r>
              <a:rPr lang="en-US" sz="6600" b="1" dirty="0" smtClean="0">
                <a:solidFill>
                  <a:schemeClr val="accent2"/>
                </a:solidFill>
              </a:rPr>
              <a:t>Comprehension New Year’s Resolutions</a:t>
            </a:r>
            <a:endParaRPr lang="en-US" sz="6600" b="1" dirty="0" smtClean="0">
              <a:solidFill>
                <a:schemeClr val="accent2"/>
              </a:solidFill>
            </a:endParaRPr>
          </a:p>
          <a:p>
            <a:endParaRPr lang="en-US" dirty="0"/>
          </a:p>
        </p:txBody>
      </p:sp>
      <p:sp>
        <p:nvSpPr>
          <p:cNvPr id="3" name="Title 2"/>
          <p:cNvSpPr>
            <a:spLocks noGrp="1"/>
          </p:cNvSpPr>
          <p:nvPr>
            <p:ph type="title"/>
          </p:nvPr>
        </p:nvSpPr>
        <p:spPr/>
        <p:txBody>
          <a:bodyPr/>
          <a:lstStyle/>
          <a:p>
            <a:endParaRPr lang="en-US"/>
          </a:p>
        </p:txBody>
      </p:sp>
      <p:pic>
        <p:nvPicPr>
          <p:cNvPr id="4" name="Picture 3" descr="new year.jpg"/>
          <p:cNvPicPr>
            <a:picLocks noChangeAspect="1"/>
          </p:cNvPicPr>
          <p:nvPr/>
        </p:nvPicPr>
        <p:blipFill>
          <a:blip r:embed="rId2"/>
          <a:stretch>
            <a:fillRect/>
          </a:stretch>
        </p:blipFill>
        <p:spPr>
          <a:xfrm>
            <a:off x="5181600" y="304800"/>
            <a:ext cx="3124200" cy="18288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fontScale="92500"/>
          </a:bodyPr>
          <a:lstStyle/>
          <a:p>
            <a:pPr>
              <a:buNone/>
            </a:pPr>
            <a:r>
              <a:rPr lang="en-US" sz="2400" dirty="0" smtClean="0"/>
              <a:t>1) I will read text selections before the students so that I can encourage them to find the explicit and implied meanings and author’s purpose, particularly of difficult texts. </a:t>
            </a:r>
          </a:p>
          <a:p>
            <a:pPr>
              <a:buNone/>
            </a:pPr>
            <a:endParaRPr lang="en-US" sz="2400" dirty="0" smtClean="0"/>
          </a:p>
          <a:p>
            <a:pPr>
              <a:buNone/>
            </a:pPr>
            <a:r>
              <a:rPr lang="en-US" sz="2400" dirty="0" smtClean="0"/>
              <a:t>	2) I will be purposeful in building background knowledge, so that my focus is connecting my students to the most important and relevant aspects of the text. </a:t>
            </a:r>
          </a:p>
          <a:p>
            <a:pPr>
              <a:buNone/>
            </a:pPr>
            <a:endParaRPr lang="en-US" sz="2400" dirty="0" smtClean="0"/>
          </a:p>
          <a:p>
            <a:pPr>
              <a:buNone/>
            </a:pPr>
            <a:r>
              <a:rPr lang="en-US" sz="2400" dirty="0" smtClean="0"/>
              <a:t>	3) I will not distract students during reading by focusing attention on obscure words or unimportant details, but I will keep a spotlight on the essential ideas in the text. </a:t>
            </a:r>
            <a:endParaRPr lang="en-US" dirty="0"/>
          </a:p>
        </p:txBody>
      </p:sp>
      <p:sp>
        <p:nvSpPr>
          <p:cNvPr id="6" name="Title 5"/>
          <p:cNvSpPr>
            <a:spLocks noGrp="1"/>
          </p:cNvSpPr>
          <p:nvPr>
            <p:ph type="title"/>
          </p:nvPr>
        </p:nvSpPr>
        <p:spPr>
          <a:xfrm>
            <a:off x="609600" y="0"/>
            <a:ext cx="8229600" cy="1371600"/>
          </a:xfrm>
        </p:spPr>
        <p:txBody>
          <a:bodyPr>
            <a:noAutofit/>
          </a:bodyPr>
          <a:lstStyle/>
          <a:p>
            <a:r>
              <a:rPr lang="en-US" sz="2400" dirty="0" smtClean="0">
                <a:solidFill>
                  <a:schemeClr val="accent2"/>
                </a:solidFill>
              </a:rPr>
              <a:t>As a reading teacher, I will do the following when working with students reading text in my classroom:</a:t>
            </a:r>
            <a:r>
              <a:rPr lang="en-US" sz="3200" dirty="0" smtClean="0">
                <a:solidFill>
                  <a:schemeClr val="accent2"/>
                </a:solidFill>
              </a:rPr>
              <a:t/>
            </a:r>
            <a:br>
              <a:rPr lang="en-US" sz="3200" dirty="0" smtClean="0">
                <a:solidFill>
                  <a:schemeClr val="accent2"/>
                </a:solidFill>
              </a:rPr>
            </a:br>
            <a:endParaRPr lang="en-US" sz="3200" dirty="0">
              <a:solidFill>
                <a:schemeClr val="accent2"/>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heckerboard(across)">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checkerboard(across)">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checkerboard(across)">
                                      <p:cBhvr>
                                        <p:cTn id="1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pPr>
              <a:buNone/>
            </a:pPr>
            <a:r>
              <a:rPr lang="en-US" sz="2400" dirty="0" smtClean="0"/>
              <a:t>4) I will make my students do the work by not spoon feeding them what a text says, but making them find the meaning on their own through summarizing and paraphrasing in their own words and pushing them to think deeper about the meaning and structure of the text. </a:t>
            </a:r>
          </a:p>
          <a:p>
            <a:pPr>
              <a:buNone/>
            </a:pPr>
            <a:endParaRPr lang="en-US" sz="2400" dirty="0" smtClean="0"/>
          </a:p>
          <a:p>
            <a:pPr>
              <a:buNone/>
            </a:pPr>
            <a:r>
              <a:rPr lang="en-US" sz="2400" dirty="0" smtClean="0"/>
              <a:t>	5) I will work with students to revisit texts by going back to earlier ideas as we read new texts and discussing similar and contrasting themes and </a:t>
            </a:r>
            <a:r>
              <a:rPr lang="en-US" sz="2400" dirty="0" smtClean="0"/>
              <a:t>characters</a:t>
            </a:r>
            <a:endParaRPr lang="en-US" sz="2400" dirty="0" smtClean="0"/>
          </a:p>
          <a:p>
            <a:endParaRPr lang="en-US" dirty="0"/>
          </a:p>
        </p:txBody>
      </p:sp>
      <p:sp>
        <p:nvSpPr>
          <p:cNvPr id="4" name="Title 3"/>
          <p:cNvSpPr>
            <a:spLocks noGrp="1"/>
          </p:cNvSpPr>
          <p:nvPr>
            <p:ph type="title"/>
          </p:nvPr>
        </p:nvSpPr>
        <p:spPr/>
        <p:txBody>
          <a:bodyPr>
            <a:normAutofit fontScale="90000"/>
          </a:bodyPr>
          <a:lstStyle/>
          <a:p>
            <a:r>
              <a:rPr lang="en-US" dirty="0" smtClean="0">
                <a:solidFill>
                  <a:schemeClr val="accent2"/>
                </a:solidFill>
              </a:rPr>
              <a:t>Reading Comprehension Resolutions continued…….</a:t>
            </a:r>
            <a:endParaRPr lang="en-US"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heckerboard(across)">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TotalTime>
  <Words>529</Words>
  <Application>Microsoft Office PowerPoint</Application>
  <PresentationFormat>On-screen Show (4:3)</PresentationFormat>
  <Paragraphs>74</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THINK ALOUDS </vt:lpstr>
      <vt:lpstr>Oral Reading Strategies</vt:lpstr>
      <vt:lpstr>Oral Reading: Think Alouds</vt:lpstr>
      <vt:lpstr>Think Alouds</vt:lpstr>
      <vt:lpstr>Think Aloud form or bookmark</vt:lpstr>
      <vt:lpstr>Abandon round robin reading because: </vt:lpstr>
      <vt:lpstr>Slide 7</vt:lpstr>
      <vt:lpstr>As a reading teacher, I will do the following when working with students reading text in my classroom: </vt:lpstr>
      <vt:lpstr>Reading Comprehension Resolutions continued…….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and refining reading instruction and intervention</dc:title>
  <dc:creator>Lee County</dc:creator>
  <cp:lastModifiedBy>Lee County</cp:lastModifiedBy>
  <cp:revision>3</cp:revision>
  <dcterms:created xsi:type="dcterms:W3CDTF">2015-12-08T13:06:05Z</dcterms:created>
  <dcterms:modified xsi:type="dcterms:W3CDTF">2015-12-08T13:29:37Z</dcterms:modified>
</cp:coreProperties>
</file>