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7"/>
  </p:notesMasterIdLst>
  <p:sldIdLst>
    <p:sldId id="256" r:id="rId2"/>
    <p:sldId id="258" r:id="rId3"/>
    <p:sldId id="266" r:id="rId4"/>
    <p:sldId id="265" r:id="rId5"/>
    <p:sldId id="278" r:id="rId6"/>
    <p:sldId id="279" r:id="rId7"/>
    <p:sldId id="281" r:id="rId8"/>
    <p:sldId id="282" r:id="rId9"/>
    <p:sldId id="280" r:id="rId10"/>
    <p:sldId id="283" r:id="rId11"/>
    <p:sldId id="267" r:id="rId12"/>
    <p:sldId id="299" r:id="rId13"/>
    <p:sldId id="300" r:id="rId14"/>
    <p:sldId id="284" r:id="rId15"/>
    <p:sldId id="293" r:id="rId16"/>
    <p:sldId id="272" r:id="rId17"/>
    <p:sldId id="303" r:id="rId18"/>
    <p:sldId id="287" r:id="rId19"/>
    <p:sldId id="268" r:id="rId20"/>
    <p:sldId id="296" r:id="rId21"/>
    <p:sldId id="274" r:id="rId22"/>
    <p:sldId id="298" r:id="rId23"/>
    <p:sldId id="290" r:id="rId24"/>
    <p:sldId id="289" r:id="rId25"/>
    <p:sldId id="28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57" autoAdjust="0"/>
    <p:restoredTop sz="63773" autoAdjust="0"/>
  </p:normalViewPr>
  <p:slideViewPr>
    <p:cSldViewPr>
      <p:cViewPr varScale="1">
        <p:scale>
          <a:sx n="73" d="100"/>
          <a:sy n="73" d="100"/>
        </p:scale>
        <p:origin x="-2748"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AFA261-0E88-418C-86A8-4C3B17E4FD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ED87AF-680F-478A-BF89-2470204E6ABF}" type="slidenum">
              <a:rPr lang="en-US" smtClean="0"/>
              <a:pPr/>
              <a:t>1</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DA079A1-2D76-4978-86D4-C9D38EB14586}" type="slidenum">
              <a:rPr lang="en-US" smtClean="0"/>
              <a:pPr/>
              <a:t>10</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Step 1</a:t>
            </a:r>
          </a:p>
          <a:p>
            <a:pPr eaLnBrk="1" hangingPunct="1"/>
            <a:r>
              <a:rPr lang="en-US" smtClean="0"/>
              <a:t>Teacher uses and talks about strategy through use of technique like think-alouds.</a:t>
            </a:r>
          </a:p>
          <a:p>
            <a:pPr eaLnBrk="1" hangingPunct="1"/>
            <a:r>
              <a:rPr lang="en-US" smtClean="0"/>
              <a:t>Students observe.</a:t>
            </a:r>
          </a:p>
          <a:p>
            <a:pPr eaLnBrk="1" hangingPunct="1"/>
            <a:r>
              <a:rPr lang="en-US" smtClean="0"/>
              <a:t>Teacher stresses what, why, and when of strategy use.</a:t>
            </a:r>
          </a:p>
          <a:p>
            <a:pPr eaLnBrk="1" hangingPunct="1"/>
            <a:endParaRPr lang="en-US" smtClean="0"/>
          </a:p>
          <a:p>
            <a:pPr eaLnBrk="1" hangingPunct="1"/>
            <a:r>
              <a:rPr lang="en-US" smtClean="0"/>
              <a:t>Step 2</a:t>
            </a:r>
          </a:p>
          <a:p>
            <a:pPr eaLnBrk="1" hangingPunct="1"/>
            <a:r>
              <a:rPr lang="en-US" smtClean="0"/>
              <a:t>Teacher uses strategy.</a:t>
            </a:r>
          </a:p>
          <a:p>
            <a:pPr eaLnBrk="1" hangingPunct="1"/>
            <a:r>
              <a:rPr lang="en-US" smtClean="0"/>
              <a:t>Student talks about and help, identifying when and how strategy should be used.</a:t>
            </a:r>
          </a:p>
          <a:p>
            <a:pPr eaLnBrk="1" hangingPunct="1"/>
            <a:endParaRPr lang="en-US" smtClean="0"/>
          </a:p>
          <a:p>
            <a:pPr eaLnBrk="1" hangingPunct="1"/>
            <a:r>
              <a:rPr lang="en-US" smtClean="0"/>
              <a:t>Step 3</a:t>
            </a:r>
          </a:p>
          <a:p>
            <a:pPr eaLnBrk="1" hangingPunct="1"/>
            <a:r>
              <a:rPr lang="en-US" smtClean="0"/>
              <a:t>Students use and talk about strategy with help of scaffolding technique like think-alouds, usually in small groups.</a:t>
            </a:r>
          </a:p>
          <a:p>
            <a:pPr eaLnBrk="1" hangingPunct="1"/>
            <a:r>
              <a:rPr lang="en-US" smtClean="0"/>
              <a:t>Teacher observes, provides feedback, and helps as needed.</a:t>
            </a:r>
          </a:p>
          <a:p>
            <a:pPr eaLnBrk="1" hangingPunct="1"/>
            <a:endParaRPr lang="en-US" smtClean="0"/>
          </a:p>
          <a:p>
            <a:pPr eaLnBrk="1" hangingPunct="1"/>
            <a:r>
              <a:rPr lang="en-US" smtClean="0"/>
              <a:t>Step 4</a:t>
            </a:r>
          </a:p>
          <a:p>
            <a:pPr eaLnBrk="1" hangingPunct="1"/>
            <a:r>
              <a:rPr lang="en-US" smtClean="0"/>
              <a:t>Student independently uses strategy, demonstrating competence through techniques like think-alouds.</a:t>
            </a:r>
          </a:p>
          <a:p>
            <a:pPr eaLnBrk="1" hangingPunct="1"/>
            <a:r>
              <a:rPr lang="en-US" smtClean="0"/>
              <a:t>Teacher observes and assesses; plans future instruction.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F041759-54BB-4B4C-9FEE-A899D4EDACCA}" type="slidenum">
              <a:rPr lang="en-US" smtClean="0"/>
              <a:pPr/>
              <a:t>11</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500" smtClean="0"/>
              <a:t>Students are frustrated when we hand them a textbook or a sophisticated novel and say, </a:t>
            </a:r>
            <a:r>
              <a:rPr lang="en-US" sz="500" i="1" smtClean="0"/>
              <a:t>Here, read this, </a:t>
            </a:r>
            <a:r>
              <a:rPr lang="en-US" sz="500" smtClean="0"/>
              <a:t>without giving them the tools, rehearsal, and practice to prepare them for successfully reading it.</a:t>
            </a:r>
            <a:endParaRPr lang="en-US" sz="500" i="1" smtClean="0"/>
          </a:p>
          <a:p>
            <a:pPr eaLnBrk="1" hangingPunct="1"/>
            <a:endParaRPr lang="en-US" sz="500" smtClean="0"/>
          </a:p>
          <a:p>
            <a:pPr algn="r" eaLnBrk="1" hangingPunct="1"/>
            <a:r>
              <a:rPr lang="en-US" sz="1000" smtClean="0"/>
              <a:t>Dr. Jeffrey D. Wilhelm, Improving Comprehension with Think-Aloud Strategies, 2001, pp. 19 &amp; 20</a:t>
            </a:r>
            <a:r>
              <a:rPr lang="en-US" sz="500" smtClean="0"/>
              <a:t>.</a:t>
            </a:r>
          </a:p>
          <a:p>
            <a:pPr eaLnBrk="1" hangingPunct="1"/>
            <a:endParaRPr lang="en-US" sz="500" smtClean="0"/>
          </a:p>
          <a:p>
            <a:pPr eaLnBrk="1" hangingPunct="1"/>
            <a:r>
              <a:rPr lang="en-US" sz="1400" b="1" smtClean="0"/>
              <a:t>A think-aloud reveals the inner conversation that good readers have with a text to explore its meaning</a:t>
            </a:r>
          </a:p>
          <a:p>
            <a:pPr eaLnBrk="1" hangingPunct="1"/>
            <a:r>
              <a:rPr lang="en-US" sz="1400" b="1" smtClean="0"/>
              <a:t>Talking out loud to students about your thinking provides them with good models of comprehension strategies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mtClean="0"/>
              <a:t>In order for students to successfully use this strategy, the teacher must first model use of the strategy repeatedly and explicitly. Some teachers use a signal when modeling so that students can tell the difference between when the teacher talks to them or when the teacher is thinking out loud.  Some teachers point to their heads as a cue. Some hold up a light bulb sign.</a:t>
            </a:r>
          </a:p>
          <a:p>
            <a:r>
              <a:rPr lang="en-US" smtClean="0"/>
              <a:t/>
            </a:r>
            <a:br>
              <a:rPr lang="en-US" smtClean="0"/>
            </a:br>
            <a:r>
              <a:rPr lang="en-US" smtClean="0"/>
              <a:t>Either way, it’s important that the students distinguish the difference between the two.  Then the students need practice monitoring their own reading and thinking aloud with prompting and guidance from the teacher.  For instance, the teacher may focus on only one particular skill at a time from the bulleted list in the beginning. Or, the teacher can read aloud to the students, and prompt them to share what they are thinking, so that she can give immediate feedback or chart the students’ responses for future reference.  Lastly, students will use the strategy independently, verbally and written.  Think-alouds can be sticky notes in text to signify where a student may be making a prediction, clarifying meaning, or questioning the meaning of the text.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This strategy is powerful in that students become dependent on themselves to solve their own struggles with text, and they also improve self-monitoring, so that they can use fix-up strategies as soon as they discover they need help.</a:t>
            </a:r>
          </a:p>
          <a:p>
            <a:endParaRPr lang="en-US" smtClean="0"/>
          </a:p>
        </p:txBody>
      </p:sp>
      <p:sp>
        <p:nvSpPr>
          <p:cNvPr id="50180" name="Slide Number Placeholder 3"/>
          <p:cNvSpPr>
            <a:spLocks noGrp="1"/>
          </p:cNvSpPr>
          <p:nvPr>
            <p:ph type="sldNum" sz="quarter" idx="5"/>
          </p:nvPr>
        </p:nvSpPr>
        <p:spPr>
          <a:noFill/>
        </p:spPr>
        <p:txBody>
          <a:bodyPr/>
          <a:lstStyle/>
          <a:p>
            <a:fld id="{63FC49F1-8516-4948-BFDC-BDB6CF396C5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F6006DF-5467-4DDC-ADA8-05B90505ED85}" type="slidenum">
              <a:rPr lang="en-US" smtClean="0"/>
              <a:pPr/>
              <a:t>14</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Participants read bookmark individually and highlight main ideas. They choose one to share. </a:t>
            </a:r>
          </a:p>
          <a:p>
            <a:pPr eaLnBrk="1" hangingPunct="1"/>
            <a:r>
              <a:rPr lang="en-US" smtClean="0"/>
              <a:t>Sweep: Everyone who is wearing ______________________ please share your quote. Participants will share quote even if it was already read. </a:t>
            </a:r>
          </a:p>
          <a:p>
            <a:pPr eaLnBrk="1" hangingPunct="1"/>
            <a:r>
              <a:rPr lang="en-US" smtClean="0"/>
              <a:t>If participants highlight same quote as the last person who read, they still read the quote because it validates how important the idea is if more than one person chose it as critical.</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AD562F6-471B-4BAB-90E7-1C0080D2671F}" type="slidenum">
              <a:rPr lang="en-US" smtClean="0"/>
              <a:pPr/>
              <a:t>15</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535F7EA-36C9-485C-8514-75D048A2E393}" type="slidenum">
              <a:rPr lang="en-US" sz="1200"/>
              <a:pPr algn="r" eaLnBrk="1" hangingPunct="1"/>
              <a:t>15</a:t>
            </a:fld>
            <a:endParaRPr lang="en-US" sz="1200"/>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lnSpc>
                <a:spcPct val="80000"/>
              </a:lnSpc>
            </a:pPr>
            <a:r>
              <a:rPr lang="en-US" sz="1000" smtClean="0"/>
              <a:t>Make coaches aware that we know some of them may have attended an in-service recently on explicit instruction.  </a:t>
            </a:r>
          </a:p>
          <a:p>
            <a:pPr eaLnBrk="1" hangingPunct="1">
              <a:lnSpc>
                <a:spcPct val="80000"/>
              </a:lnSpc>
            </a:pPr>
            <a:r>
              <a:rPr lang="en-US" sz="1000" smtClean="0"/>
              <a:t>This can only add and support what they will be involved in today’s in-service. This activity is meant to activate coaches’ prior knowledge (schema) on think alouds.</a:t>
            </a:r>
          </a:p>
          <a:p>
            <a:pPr eaLnBrk="1" hangingPunct="1">
              <a:lnSpc>
                <a:spcPct val="80000"/>
              </a:lnSpc>
            </a:pPr>
            <a:r>
              <a:rPr lang="en-US" sz="1000" smtClean="0"/>
              <a:t>At the end of this activity you may wish to chart out or write on transparency the responses from each group.</a:t>
            </a:r>
          </a:p>
          <a:p>
            <a:pPr eaLnBrk="1" hangingPunct="1">
              <a:lnSpc>
                <a:spcPct val="80000"/>
              </a:lnSpc>
            </a:pPr>
            <a:endParaRPr lang="en-US" sz="1000" smtClean="0"/>
          </a:p>
          <a:p>
            <a:pPr eaLnBrk="1" hangingPunct="1">
              <a:lnSpc>
                <a:spcPct val="80000"/>
              </a:lnSpc>
            </a:pPr>
            <a:r>
              <a:rPr lang="en-US" sz="1000" smtClean="0"/>
              <a:t>Step 1:</a:t>
            </a:r>
          </a:p>
          <a:p>
            <a:pPr eaLnBrk="1" hangingPunct="1">
              <a:lnSpc>
                <a:spcPct val="80000"/>
              </a:lnSpc>
            </a:pPr>
            <a:r>
              <a:rPr lang="en-US" sz="1000" smtClean="0"/>
              <a:t>Prepare two chart papers: Strategies used by proficient readers.</a:t>
            </a:r>
          </a:p>
          <a:p>
            <a:pPr eaLnBrk="1" hangingPunct="1">
              <a:lnSpc>
                <a:spcPct val="80000"/>
              </a:lnSpc>
            </a:pPr>
            <a:r>
              <a:rPr lang="en-US" sz="1000" smtClean="0"/>
              <a:t>Step 2: </a:t>
            </a:r>
          </a:p>
          <a:p>
            <a:pPr eaLnBrk="1" hangingPunct="1">
              <a:lnSpc>
                <a:spcPct val="80000"/>
              </a:lnSpc>
            </a:pPr>
            <a:r>
              <a:rPr lang="en-US" sz="1000" smtClean="0"/>
              <a:t>At the same time, envelopes for the table groups will have definitions and words for participants to match. Participants will take 10 minutes for sorting activity.</a:t>
            </a:r>
          </a:p>
          <a:p>
            <a:pPr eaLnBrk="1" hangingPunct="1">
              <a:lnSpc>
                <a:spcPct val="80000"/>
              </a:lnSpc>
            </a:pPr>
            <a:r>
              <a:rPr lang="en-US" sz="1000" smtClean="0"/>
              <a:t>Step 3: </a:t>
            </a:r>
          </a:p>
          <a:p>
            <a:pPr eaLnBrk="1" hangingPunct="1">
              <a:lnSpc>
                <a:spcPct val="80000"/>
              </a:lnSpc>
            </a:pPr>
            <a:r>
              <a:rPr lang="en-US" sz="1000" smtClean="0"/>
              <a:t>I Have, You Have</a:t>
            </a:r>
          </a:p>
          <a:p>
            <a:pPr eaLnBrk="1" hangingPunct="1">
              <a:lnSpc>
                <a:spcPct val="80000"/>
              </a:lnSpc>
            </a:pPr>
            <a:r>
              <a:rPr lang="en-US" sz="1000" smtClean="0"/>
              <a:t>Coordinator will pass out definitions (review table sorting).</a:t>
            </a:r>
          </a:p>
          <a:p>
            <a:pPr eaLnBrk="1" hangingPunct="1">
              <a:lnSpc>
                <a:spcPct val="80000"/>
              </a:lnSpc>
            </a:pPr>
            <a:r>
              <a:rPr lang="en-US" sz="1000" smtClean="0"/>
              <a:t>Coordinator reads word, group tapes definition next to appropriate word on wall.</a:t>
            </a:r>
          </a:p>
          <a:p>
            <a:pPr eaLnBrk="1" hangingPunct="1">
              <a:lnSpc>
                <a:spcPct val="80000"/>
              </a:lnSpc>
            </a:pPr>
            <a:endParaRPr lang="en-US" sz="1000" smtClean="0"/>
          </a:p>
          <a:p>
            <a:pPr eaLnBrk="1" hangingPunct="1">
              <a:lnSpc>
                <a:spcPct val="80000"/>
              </a:lnSpc>
            </a:pPr>
            <a:r>
              <a:rPr lang="en-US" sz="1000" smtClean="0"/>
              <a:t>Coordinator talks about strategies used by proficient readers.</a:t>
            </a:r>
          </a:p>
          <a:p>
            <a:pPr eaLnBrk="1" hangingPunct="1">
              <a:lnSpc>
                <a:spcPct val="80000"/>
              </a:lnSpc>
            </a:pPr>
            <a:endParaRPr lang="en-US" sz="1000" smtClean="0"/>
          </a:p>
          <a:p>
            <a:pPr eaLnBrk="1" hangingPunct="1">
              <a:lnSpc>
                <a:spcPct val="80000"/>
              </a:lnSpc>
            </a:pPr>
            <a:r>
              <a:rPr lang="en-US" sz="1000" smtClean="0"/>
              <a:t>A simple way to remember explicit instruction is:</a:t>
            </a:r>
          </a:p>
          <a:p>
            <a:pPr eaLnBrk="1" hangingPunct="1">
              <a:lnSpc>
                <a:spcPct val="80000"/>
              </a:lnSpc>
            </a:pPr>
            <a:endParaRPr lang="en-US" sz="1000" smtClean="0"/>
          </a:p>
          <a:p>
            <a:pPr eaLnBrk="1" hangingPunct="1">
              <a:lnSpc>
                <a:spcPct val="80000"/>
              </a:lnSpc>
            </a:pPr>
            <a:r>
              <a:rPr lang="en-US" sz="1000" smtClean="0"/>
              <a:t>I do (modeling)</a:t>
            </a:r>
          </a:p>
          <a:p>
            <a:pPr eaLnBrk="1" hangingPunct="1">
              <a:lnSpc>
                <a:spcPct val="80000"/>
              </a:lnSpc>
            </a:pPr>
            <a:r>
              <a:rPr lang="en-US" sz="1000" smtClean="0"/>
              <a:t>We do (guided practice)</a:t>
            </a:r>
          </a:p>
          <a:p>
            <a:pPr eaLnBrk="1" hangingPunct="1">
              <a:lnSpc>
                <a:spcPct val="80000"/>
              </a:lnSpc>
            </a:pPr>
            <a:r>
              <a:rPr lang="en-US" sz="1000" smtClean="0"/>
              <a:t>You do (independent application of strategy by student)</a:t>
            </a:r>
          </a:p>
          <a:p>
            <a:pPr eaLnBrk="1" hangingPunct="1">
              <a:lnSpc>
                <a:spcPct val="80000"/>
              </a:lnSpc>
            </a:pPr>
            <a:endParaRPr 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5F2C466-3977-4D0F-9A3F-24C1400D18C7}" type="slidenum">
              <a:rPr lang="en-US" smtClean="0"/>
              <a:pPr/>
              <a:t>16</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en-US" smtClean="0"/>
              <a:t>Coordinator models think aloud strategy using an informational text. </a:t>
            </a:r>
          </a:p>
          <a:p>
            <a:pPr marL="228600" indent="-228600" eaLnBrk="1" hangingPunct="1"/>
            <a:endParaRPr lang="en-US" smtClean="0"/>
          </a:p>
          <a:p>
            <a:pPr marL="228600" indent="-228600" eaLnBrk="1" hangingPunct="1"/>
            <a:r>
              <a:rPr lang="en-US" smtClean="0"/>
              <a:t>Tell participants to be cognizant of picture and caption. When looking at text, we need to notice diagrams, graphs, charts, footnotes, etc. Think-aloud should explain the thought process in understanding this features to comprehend text.</a:t>
            </a:r>
          </a:p>
          <a:p>
            <a:pPr marL="228600" indent="-228600" eaLnBrk="1" hangingPunct="1"/>
            <a:endParaRPr lang="en-US" smtClean="0"/>
          </a:p>
          <a:p>
            <a:pPr marL="228600" indent="-228600" eaLnBrk="1" hangingPunct="1"/>
            <a:r>
              <a:rPr lang="en-US" smtClean="0"/>
              <a:t>Participants use Think Aloud handout as a guide to complete activity.</a:t>
            </a:r>
          </a:p>
          <a:p>
            <a:pPr marL="228600" indent="-228600" eaLnBrk="1" hangingPunct="1"/>
            <a:endParaRPr lang="en-US" sz="1400" smtClean="0"/>
          </a:p>
          <a:p>
            <a:pPr marL="228600" indent="-228600" eaLnBrk="1" hangingPunct="1"/>
            <a:r>
              <a:rPr lang="en-US" sz="1400" smtClean="0"/>
              <a:t>1. Participants will receive three post it notes. </a:t>
            </a:r>
          </a:p>
          <a:p>
            <a:pPr marL="228600" indent="-228600" eaLnBrk="1" hangingPunct="1"/>
            <a:r>
              <a:rPr lang="en-US" sz="1400" smtClean="0"/>
              <a:t>2. First post it note: write down what strategies reader uses before reading.</a:t>
            </a:r>
          </a:p>
          <a:p>
            <a:pPr marL="228600" indent="-228600" eaLnBrk="1" hangingPunct="1"/>
            <a:r>
              <a:rPr lang="en-US" sz="1400" smtClean="0"/>
              <a:t>3. Second post it note: Write down what strategies the reader uses while reading.</a:t>
            </a:r>
          </a:p>
          <a:p>
            <a:pPr marL="228600" indent="-228600" eaLnBrk="1" hangingPunct="1"/>
            <a:r>
              <a:rPr lang="en-US" sz="1400" smtClean="0"/>
              <a:t>4. Fourth post it note: Write down what strategies the reader uses after reading.</a:t>
            </a:r>
          </a:p>
          <a:p>
            <a:pPr marL="228600" indent="-22860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mtClean="0">
                <a:solidFill>
                  <a:schemeClr val="accent1"/>
                </a:solidFill>
              </a:rPr>
              <a:t>Guiding Questions for Discussion:</a:t>
            </a:r>
          </a:p>
          <a:p>
            <a:pPr eaLnBrk="1" hangingPunct="1">
              <a:lnSpc>
                <a:spcPct val="80000"/>
              </a:lnSpc>
            </a:pPr>
            <a:r>
              <a:rPr lang="en-US" smtClean="0"/>
              <a:t>Which strategies did the teacher use most often?</a:t>
            </a:r>
          </a:p>
          <a:p>
            <a:pPr eaLnBrk="1" hangingPunct="1">
              <a:lnSpc>
                <a:spcPct val="80000"/>
              </a:lnSpc>
            </a:pPr>
            <a:r>
              <a:rPr lang="en-US" smtClean="0"/>
              <a:t>Why do you think the teacher uses them the </a:t>
            </a:r>
            <a:r>
              <a:rPr lang="en-US" b="1" smtClean="0"/>
              <a:t>most</a:t>
            </a:r>
            <a:r>
              <a:rPr lang="en-US" smtClean="0"/>
              <a:t>?</a:t>
            </a:r>
          </a:p>
          <a:p>
            <a:pPr eaLnBrk="1" hangingPunct="1">
              <a:lnSpc>
                <a:spcPct val="80000"/>
              </a:lnSpc>
            </a:pPr>
            <a:r>
              <a:rPr lang="en-US" smtClean="0"/>
              <a:t>Which strategy does she use the </a:t>
            </a:r>
            <a:r>
              <a:rPr lang="en-US" b="1" smtClean="0"/>
              <a:t>least</a:t>
            </a:r>
            <a:r>
              <a:rPr lang="en-US" smtClean="0"/>
              <a:t>?</a:t>
            </a:r>
          </a:p>
          <a:p>
            <a:pPr eaLnBrk="1" hangingPunct="1">
              <a:lnSpc>
                <a:spcPct val="80000"/>
              </a:lnSpc>
            </a:pPr>
            <a:r>
              <a:rPr lang="en-US" smtClean="0"/>
              <a:t>Why do you think she uses it the </a:t>
            </a:r>
            <a:r>
              <a:rPr lang="en-US" b="1" smtClean="0"/>
              <a:t>least</a:t>
            </a:r>
            <a:r>
              <a:rPr lang="en-US" smtClean="0"/>
              <a:t>?</a:t>
            </a:r>
          </a:p>
          <a:p>
            <a:pPr eaLnBrk="1" hangingPunct="1">
              <a:lnSpc>
                <a:spcPct val="80000"/>
              </a:lnSpc>
            </a:pPr>
            <a:r>
              <a:rPr lang="en-US" smtClean="0"/>
              <a:t>Which strategy could the teacher have used to aid in comprehension?</a:t>
            </a:r>
          </a:p>
          <a:p>
            <a:pPr eaLnBrk="1" hangingPunct="1">
              <a:lnSpc>
                <a:spcPct val="80000"/>
              </a:lnSpc>
            </a:pPr>
            <a:r>
              <a:rPr lang="en-US" smtClean="0"/>
              <a:t>Discuss in your group what role the think-aloud played in explicit instruction?</a:t>
            </a:r>
          </a:p>
          <a:p>
            <a:pPr eaLnBrk="1" hangingPunct="1"/>
            <a:endParaRPr lang="en-US" smtClean="0">
              <a:solidFill>
                <a:schemeClr val="accent1"/>
              </a:solidFill>
            </a:endParaRP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FB32F9C-226B-4CBE-B5D2-9681519ACD99}" type="slidenum">
              <a:rPr lang="en-US" smtClean="0"/>
              <a:pPr/>
              <a:t>19</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Children can and will learn, no matter the obstacles, if they are given the right help.</a:t>
            </a:r>
          </a:p>
          <a:p>
            <a:pPr eaLnBrk="1" hangingPunct="1"/>
            <a:endParaRPr lang="en-US" smtClean="0"/>
          </a:p>
          <a:p>
            <a:pPr eaLnBrk="1" hangingPunct="1"/>
            <a:r>
              <a:rPr lang="en-US" smtClean="0"/>
              <a:t>According to Benjamin Bloom’s 1976, 1985 research on human potential argues that almost any child can and will learn given the right opportunities and instruction. </a:t>
            </a:r>
          </a:p>
          <a:p>
            <a:pPr eaLnBrk="1" hangingPunct="1"/>
            <a:endParaRPr lang="en-US" smtClean="0"/>
          </a:p>
          <a:p>
            <a:pPr eaLnBrk="1" hangingPunct="1"/>
            <a:r>
              <a:rPr lang="en-US" sz="500" smtClean="0"/>
              <a:t>Dr. Jeffrey D. Wilhelm, Improving Comprehension with Think-Aloud Strategies, 2001, p. 15</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Middle and High School students in Miami-Dade County.</a:t>
            </a:r>
          </a:p>
        </p:txBody>
      </p:sp>
      <p:sp>
        <p:nvSpPr>
          <p:cNvPr id="56324" name="Slide Number Placeholder 3"/>
          <p:cNvSpPr>
            <a:spLocks noGrp="1"/>
          </p:cNvSpPr>
          <p:nvPr>
            <p:ph type="sldNum" sz="quarter" idx="5"/>
          </p:nvPr>
        </p:nvSpPr>
        <p:spPr>
          <a:noFill/>
        </p:spPr>
        <p:txBody>
          <a:bodyPr/>
          <a:lstStyle/>
          <a:p>
            <a:fld id="{D4592C8B-DB35-4695-AA6A-F89D3E8EA4E8}"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1866188-DAA3-489F-83A8-E86730D65701}" type="slidenum">
              <a:rPr lang="en-US" smtClean="0"/>
              <a:pPr/>
              <a:t>2</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buFontTx/>
              <a:buAutoNum type="arabicPeriod"/>
            </a:pPr>
            <a:r>
              <a:rPr lang="en-US" smtClean="0"/>
              <a:t>Read Aloud: A Student’s Prayer, Anonymous </a:t>
            </a:r>
          </a:p>
          <a:p>
            <a:pPr marL="228600" indent="-228600" eaLnBrk="1" hangingPunct="1"/>
            <a:r>
              <a:rPr lang="en-US" b="1" smtClean="0"/>
              <a:t>Now I lay me down to rest.</a:t>
            </a:r>
          </a:p>
          <a:p>
            <a:pPr marL="228600" indent="-228600" eaLnBrk="1" hangingPunct="1"/>
            <a:r>
              <a:rPr lang="en-US" b="1" smtClean="0"/>
              <a:t>I pray I pass tomorrow’s test.</a:t>
            </a:r>
          </a:p>
          <a:p>
            <a:pPr marL="228600" indent="-228600" eaLnBrk="1" hangingPunct="1"/>
            <a:r>
              <a:rPr lang="en-US" b="1" smtClean="0"/>
              <a:t>If I should die before I wake,</a:t>
            </a:r>
          </a:p>
          <a:p>
            <a:pPr marL="228600" indent="-228600" eaLnBrk="1" hangingPunct="1"/>
            <a:r>
              <a:rPr lang="en-US" b="1" smtClean="0"/>
              <a:t>that’s one less test I’ll have to take.</a:t>
            </a:r>
          </a:p>
          <a:p>
            <a:pPr marL="228600" indent="-228600" eaLnBrk="1" hangingPunct="1"/>
            <a:endParaRPr lang="en-US" smtClean="0"/>
          </a:p>
          <a:p>
            <a:pPr marL="228600" indent="-228600"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F2E2779-004C-470D-868E-9B80B0E3E409}" type="slidenum">
              <a:rPr lang="en-US" smtClean="0"/>
              <a:pPr/>
              <a:t>21</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28600" indent="-228600" eaLnBrk="1" hangingPunct="1">
              <a:buFontTx/>
              <a:buAutoNum type="arabicPeriod"/>
            </a:pPr>
            <a:r>
              <a:rPr lang="en-US" smtClean="0"/>
              <a:t>Working in groups, write the word “Think-Aloud,” vertically down the side of a transparency.</a:t>
            </a:r>
          </a:p>
          <a:p>
            <a:pPr marL="228600" indent="-228600" eaLnBrk="1" hangingPunct="1">
              <a:buFontTx/>
              <a:buAutoNum type="arabicPeriod"/>
            </a:pPr>
            <a:r>
              <a:rPr lang="en-US" smtClean="0"/>
              <a:t>Teams then generate word or short phrase pertaining to the topic that begins with each letter of the vertical word.</a:t>
            </a:r>
          </a:p>
          <a:p>
            <a:pPr marL="228600" indent="-228600" eaLnBrk="1" hangingPunct="1">
              <a:buFontTx/>
              <a:buAutoNum type="arabicPeriod"/>
            </a:pPr>
            <a:r>
              <a:rPr lang="en-US" smtClean="0"/>
              <a:t>Tell groups to include all major ideas within the letter framework.</a:t>
            </a:r>
          </a:p>
          <a:p>
            <a:pPr marL="228600" indent="-228600" eaLnBrk="1" hangingPunct="1">
              <a:buFontTx/>
              <a:buAutoNum type="arabicPeriod"/>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92700D9-8559-4585-9CDD-ECF10D4ACA5B}" type="slidenum">
              <a:rPr lang="en-US" smtClean="0"/>
              <a:pPr/>
              <a:t>23</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E8B9667-41C5-486F-806B-27ED4D11AFBC}" type="slidenum">
              <a:rPr lang="en-US" sz="1200"/>
              <a:pPr algn="r" eaLnBrk="1" hangingPunct="1"/>
              <a:t>23</a:t>
            </a:fld>
            <a:endParaRPr lang="en-US" sz="1200"/>
          </a:p>
        </p:txBody>
      </p:sp>
      <p:sp>
        <p:nvSpPr>
          <p:cNvPr id="58372" name="Rectangle 2"/>
          <p:cNvSpPr>
            <a:spLocks noRo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4A1F4F-E59F-4A25-A780-5BE1C04EAB34}" type="slidenum">
              <a:rPr lang="en-US" smtClean="0"/>
              <a:pPr/>
              <a:t>24</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026E816-8210-4AF9-AE9D-15379A5BBA0D}" type="slidenum">
              <a:rPr lang="en-US" sz="1200"/>
              <a:pPr algn="r" eaLnBrk="1" hangingPunct="1"/>
              <a:t>24</a:t>
            </a:fld>
            <a:endParaRPr lang="en-US" sz="1200"/>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86841A6-CEA0-4DB2-AA12-06AFE2FC3805}" type="slidenum">
              <a:rPr lang="en-US" smtClean="0"/>
              <a:pPr/>
              <a:t>25</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183B0F5-ECD6-4844-B973-595AE8835DA2}" type="slidenum">
              <a:rPr lang="en-US" sz="1200"/>
              <a:pPr algn="r" eaLnBrk="1" hangingPunct="1"/>
              <a:t>25</a:t>
            </a:fld>
            <a:endParaRPr lang="en-US" sz="1200"/>
          </a:p>
        </p:txBody>
      </p:sp>
      <p:sp>
        <p:nvSpPr>
          <p:cNvPr id="60420" name="Rectangle 2"/>
          <p:cNvSpPr>
            <a:spLocks noRo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0105A08-5D1B-4058-AEDC-82739665AC8B}" type="slidenum">
              <a:rPr lang="en-US" smtClean="0"/>
              <a:pPr/>
              <a:t>3</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228600" indent="-228600" eaLnBrk="1" hangingPunct="1"/>
            <a:r>
              <a:rPr lang="en-US" smtClean="0"/>
              <a:t>This activity accomplishes the following:</a:t>
            </a:r>
          </a:p>
          <a:p>
            <a:pPr marL="228600" indent="-228600" eaLnBrk="1" hangingPunct="1"/>
            <a:endParaRPr lang="en-US" smtClean="0"/>
          </a:p>
          <a:p>
            <a:pPr marL="228600" indent="-228600" eaLnBrk="1" hangingPunct="1">
              <a:buFontTx/>
              <a:buAutoNum type="arabicParenR"/>
            </a:pPr>
            <a:r>
              <a:rPr lang="en-US" smtClean="0"/>
              <a:t> It gets participants thinking about what they intend to put into and take out of this session.</a:t>
            </a:r>
          </a:p>
          <a:p>
            <a:pPr marL="228600" indent="-228600" eaLnBrk="1" hangingPunct="1">
              <a:buFontTx/>
              <a:buAutoNum type="arabicParenR"/>
            </a:pPr>
            <a:r>
              <a:rPr lang="en-US" smtClean="0"/>
              <a:t> It affords them an opportunity, right from the start of the session, to begin working together.</a:t>
            </a:r>
          </a:p>
          <a:p>
            <a:pPr marL="228600" indent="-228600" eaLnBrk="1" hangingPunct="1">
              <a:buFontTx/>
              <a:buAutoNum type="arabicParenR"/>
            </a:pPr>
            <a:r>
              <a:rPr lang="en-US" smtClean="0"/>
              <a:t> </a:t>
            </a:r>
            <a:r>
              <a:rPr lang="en-US" i="1" smtClean="0"/>
              <a:t>It provides you, the trainer, the opportunity to correlate your goals for teaching with participants’ goals for learning. If a gap appears to exist, you can explain why a particular topic is not included or perhaps can choose to incorporate it into the discussion at some point during the session.</a:t>
            </a:r>
          </a:p>
          <a:p>
            <a:pPr marL="228600" indent="-228600" eaLnBrk="1" hangingPunct="1"/>
            <a:r>
              <a:rPr lang="en-US" i="1" smtClean="0"/>
              <a:t>   (Caroselli, M. (1998). Great Session Openers, Closers &amp; Energizers. New York: MacGraw-Hill).</a:t>
            </a:r>
            <a:endParaRPr lang="en-US" smtClean="0"/>
          </a:p>
          <a:p>
            <a:pPr marL="228600" indent="-228600"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FED8696-A17F-43A0-9522-4EF4846D5DB0}" type="slidenum">
              <a:rPr lang="en-US" smtClean="0"/>
              <a:pPr/>
              <a:t>4</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Once you have reviewed participants’ expectations, take a brief tour of the agenda, note the matches between expectations and workshop content, as well as gaps where participant expectations may not be addressed on the agenda. If expectations fall outside the scope of the training, offer suggestions for how participants may get the assistance they seek; if a topic is not formally on our agenda, but could be included in discussion as differentiation-in-action, then acknowledge that up-front and work the topic into discussion throughout the session.</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361886D-1CB9-471A-AC94-CAAE922E4F91}" type="slidenum">
              <a:rPr lang="en-US" smtClean="0"/>
              <a:pPr/>
              <a:t>5</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677AE22-15B6-43CB-A60D-6DAF6F2F8631}" type="slidenum">
              <a:rPr lang="en-US" smtClean="0"/>
              <a:pPr/>
              <a:t>6</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The most powerful thing we can teach our students is how to learn. Modeling doesn’t stop after introducing a strategy. The teacher needs to share their strategic knowledge through active modeling and by stating what they are attending to do.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019EAAD-6C65-42C7-BA22-8F7B6FBA4A81}" type="slidenum">
              <a:rPr lang="en-US" smtClean="0"/>
              <a:pPr/>
              <a:t>7</a:t>
            </a:fld>
            <a:endParaRPr lang="en-US" smtClean="0"/>
          </a:p>
        </p:txBody>
      </p:sp>
      <p:sp>
        <p:nvSpPr>
          <p:cNvPr id="44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9AFA229-ABF7-459D-B253-85C5B5AC03E3}" type="slidenum">
              <a:rPr lang="en-US" sz="1200"/>
              <a:pPr algn="r" eaLnBrk="1" hangingPunct="1"/>
              <a:t>7</a:t>
            </a:fld>
            <a:endParaRPr lang="en-US" sz="1200"/>
          </a:p>
        </p:txBody>
      </p:sp>
      <p:sp>
        <p:nvSpPr>
          <p:cNvPr id="44036" name="Rectangle 2"/>
          <p:cNvSpPr>
            <a:spLocks noRo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r>
              <a:rPr lang="en-US" smtClean="0"/>
              <a:t>This pie chart shows that reading test has many dimensions. By looking at how different types of tests correlate to each other and examining performance on different types of items, it appears that all these elements are important. </a:t>
            </a:r>
          </a:p>
          <a:p>
            <a:pPr eaLnBrk="1" hangingPunct="1"/>
            <a:endParaRPr lang="en-US" smtClean="0"/>
          </a:p>
          <a:p>
            <a:pPr eaLnBrk="1" hangingPunct="1"/>
            <a:r>
              <a:rPr lang="en-US" smtClean="0"/>
              <a:t>As the pie chart shows, the most important factor is general reading competence and ability. This accounted for 40% of the difference between students.</a:t>
            </a:r>
          </a:p>
          <a:p>
            <a:pPr eaLnBrk="1" hangingPunct="1"/>
            <a:endParaRPr lang="en-US" smtClean="0"/>
          </a:p>
          <a:p>
            <a:pPr eaLnBrk="1" hangingPunct="1"/>
            <a:r>
              <a:rPr lang="en-US" smtClean="0"/>
              <a:t>The pie chart also shows that student knowledge of the content of reading passages determines their success on tests. </a:t>
            </a:r>
          </a:p>
          <a:p>
            <a:pPr eaLnBrk="1" hangingPunct="1"/>
            <a:endParaRPr lang="en-US" smtClean="0"/>
          </a:p>
          <a:p>
            <a:pPr eaLnBrk="1" hangingPunct="1"/>
            <a:r>
              <a:rPr lang="en-US" smtClean="0"/>
              <a:t>Next in importance are the two factors motivation and format. </a:t>
            </a:r>
          </a:p>
          <a:p>
            <a:pPr eaLnBrk="1" hangingPunct="1"/>
            <a:r>
              <a:rPr lang="en-US" smtClean="0"/>
              <a:t>	Motivation for succeeding in a test is essential. Students who do not care about their success or who are highly anxious will score 	poorly. They fail to complete items, do not attempt difficult passages, give incomplete answers, and do not concentrate their cognitive 	energies. </a:t>
            </a:r>
          </a:p>
          <a:p>
            <a:pPr eaLnBrk="1" hangingPunct="1"/>
            <a:endParaRPr lang="en-US" smtClean="0"/>
          </a:p>
          <a:p>
            <a:pPr eaLnBrk="1" hangingPunct="1"/>
            <a:r>
              <a:rPr lang="en-US" smtClean="0"/>
              <a:t>	Understanding the format of the test is likewise important. Strategies for taking an essay-type performance assessment are different 	from strategies for taking a multiple-choice test. These format factors accounted for no more than 10% of the differences between 	students, however.</a:t>
            </a:r>
          </a:p>
          <a:p>
            <a:pPr eaLnBrk="1" hangingPunct="1"/>
            <a:endParaRPr lang="en-US" smtClean="0"/>
          </a:p>
          <a:p>
            <a:pPr eaLnBrk="1" hangingPunct="1"/>
            <a:r>
              <a:rPr lang="en-US" smtClean="0"/>
              <a:t>This pie chart was based on research evidence – John T. Guthrie</a:t>
            </a:r>
          </a:p>
          <a:p>
            <a:pPr eaLnBrk="1" hangingPunct="1"/>
            <a:endParaRPr lang="en-US" smtClean="0"/>
          </a:p>
          <a:p>
            <a:pPr algn="r" eaLnBrk="1" hangingPunct="1"/>
            <a:r>
              <a:rPr lang="en-US" sz="1000" smtClean="0"/>
              <a:t>Alan E. Farstrup and S. Jay Samuels, What Research Has to Say About Reading Instruction, 2002, pp. 374, 375</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4209608-55B9-4743-89C5-C52128A7D5B2}" type="slidenum">
              <a:rPr lang="en-US" smtClean="0"/>
              <a:pPr/>
              <a:t>8</a:t>
            </a:fld>
            <a:endParaRPr lang="en-US" smtClean="0"/>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5477E22-7445-4064-93B8-9F79EB164E2A}" type="slidenum">
              <a:rPr lang="en-US" sz="1200"/>
              <a:pPr algn="r" eaLnBrk="1" hangingPunct="1"/>
              <a:t>8</a:t>
            </a:fld>
            <a:endParaRPr lang="en-US" sz="1200"/>
          </a:p>
        </p:txBody>
      </p:sp>
      <p:sp>
        <p:nvSpPr>
          <p:cNvPr id="45060" name="Rectangle 2"/>
          <p:cNvSpPr>
            <a:spLocks noRo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en-US" smtClean="0"/>
              <a:t>Preparation for reading tests can be based on requirements for successful test performance. The pie chart shows the components of successful test preparation. </a:t>
            </a:r>
          </a:p>
          <a:p>
            <a:pPr eaLnBrk="1" hangingPunct="1"/>
            <a:endParaRPr lang="en-US" smtClean="0"/>
          </a:p>
          <a:p>
            <a:pPr eaLnBrk="1" hangingPunct="1"/>
            <a:r>
              <a:rPr lang="en-US" smtClean="0"/>
              <a:t>The largest dimension of this test preparation plan is guided instruction in reading and writing for both literary and information texts. This piece of pie is 40% of the total. This implies that 40% of specific test preparation should be good instruction in integrated reading-language arts. </a:t>
            </a:r>
          </a:p>
          <a:p>
            <a:pPr eaLnBrk="1" hangingPunct="1"/>
            <a:endParaRPr lang="en-US" smtClean="0"/>
          </a:p>
          <a:p>
            <a:pPr eaLnBrk="1" hangingPunct="1"/>
            <a:r>
              <a:rPr lang="en-US" smtClean="0"/>
              <a:t>The second element of test preparation is strategy instruction. This accounts for 20% of the emphasis. The specific strategies needed for reading on the test should be taught explicitly.</a:t>
            </a:r>
          </a:p>
          <a:p>
            <a:pPr eaLnBrk="1" hangingPunct="1"/>
            <a:endParaRPr lang="en-US" smtClean="0"/>
          </a:p>
          <a:p>
            <a:pPr eaLnBrk="1" hangingPunct="1"/>
            <a:r>
              <a:rPr lang="en-US" smtClean="0"/>
              <a:t>Third, a substantial emphasis should be placed on engaged, independent reading to learn. All reading tests require speed, fluency, and comprehension. This can only be learned in motivated, extended independent reading. The objective of reading to learn during engaged reading is important, as the test situation requires this process. </a:t>
            </a:r>
          </a:p>
          <a:p>
            <a:pPr eaLnBrk="1" hangingPunct="1"/>
            <a:endParaRPr lang="en-US" smtClean="0"/>
          </a:p>
          <a:p>
            <a:pPr eaLnBrk="1" hangingPunct="1"/>
            <a:r>
              <a:rPr lang="en-US" smtClean="0"/>
              <a:t>Fourth, practice on the format of the test is valuable. This accounts for 10% of the differences between students in test success. When taking multiple choice tests, students should understand the strategies for responding to the items, selecting alternatives, and allocating their time appropriately. Students in performance assessments with extensive writing activities need help with understanding writing prompts and answering completely. Research shows that format practice is beneficial, but evidence also documents that excessive format practice may jeopardize test success.</a:t>
            </a:r>
          </a:p>
          <a:p>
            <a:pPr eaLnBrk="1" hangingPunct="1"/>
            <a:endParaRPr lang="en-US" smtClean="0"/>
          </a:p>
          <a:p>
            <a:pPr eaLnBrk="1" hangingPunct="1"/>
            <a:r>
              <a:rPr lang="en-US" smtClean="0"/>
              <a:t>Fifth, motivation for reading and test taking should be part of the preparation program. Motivational support can include alleviating students’ anxieties, providing meaningful reasons for test success, enabling students to feel self-efficacy toward reading, and most important, fostering extensive amounts of reading throughout the school year.</a:t>
            </a:r>
          </a:p>
          <a:p>
            <a:pPr eaLnBrk="1" hangingPunct="1"/>
            <a:endParaRPr lang="en-US" smtClean="0"/>
          </a:p>
          <a:p>
            <a:pPr eaLnBrk="1" hangingPunct="1"/>
            <a:r>
              <a:rPr lang="en-US" smtClean="0"/>
              <a:t>Each numbers in the pie chart refers to the percentage of time that should be spent in the activity during a 10-week period preceding the test.</a:t>
            </a:r>
          </a:p>
          <a:p>
            <a:pPr eaLnBrk="1" hangingPunct="1"/>
            <a:endParaRPr lang="en-US" smtClean="0"/>
          </a:p>
          <a:p>
            <a:pPr algn="r" eaLnBrk="1" hangingPunct="1"/>
            <a:r>
              <a:rPr lang="en-US" smtClean="0"/>
              <a:t>Alan E. Farstrup and S. Jay Samuels, What Research Has to Say About Reading Instruction, 2002, pp. 376, 377</a:t>
            </a:r>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F7070BA-4B6F-4C56-9255-BEB760B318D6}" type="slidenum">
              <a:rPr lang="en-US" smtClean="0"/>
              <a:pPr/>
              <a:t>9</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Zone of Actual Development: Some researchers believe that up to half of school time is spent teaching things that most of the kids already know and can do.</a:t>
            </a:r>
          </a:p>
          <a:p>
            <a:pPr eaLnBrk="1" hangingPunct="1"/>
            <a:endParaRPr lang="en-US" smtClean="0"/>
          </a:p>
          <a:p>
            <a:pPr eaLnBrk="1" hangingPunct="1"/>
            <a:r>
              <a:rPr lang="en-US" smtClean="0"/>
              <a:t>Zone of Proximal Development: In this zone, learning will occur. We do it until we see that students can accomplish the task without help, until the skill has moved into their zone of actual development.</a:t>
            </a:r>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F11138F8-FCFF-4B00-BF95-7E8FE27DC507}" type="slidenum">
              <a:rPr lang="en-US"/>
              <a:pPr>
                <a:defRPr/>
              </a:pPr>
              <a:t>‹#›</a:t>
            </a:fld>
            <a:endParaRPr lang="en-US"/>
          </a:p>
        </p:txBody>
      </p:sp>
    </p:spTree>
  </p:cSld>
  <p:clrMapOvr>
    <a:masterClrMapping/>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737A04D-174A-4C88-8789-F9C503CB7EBE}" type="slidenum">
              <a:rPr lang="en-US"/>
              <a:pPr>
                <a:defRPr/>
              </a:pPr>
              <a:t>‹#›</a:t>
            </a:fld>
            <a:endParaRPr lang="en-US"/>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C648608-EE26-46DC-9D7C-C426BF033D21}" type="slidenum">
              <a:rPr lang="en-US"/>
              <a:pPr>
                <a:defRPr/>
              </a:pPr>
              <a:t>‹#›</a:t>
            </a:fld>
            <a:endParaRPr lang="en-US"/>
          </a:p>
        </p:txBody>
      </p:sp>
    </p:spTree>
  </p:cSld>
  <p:clrMapOvr>
    <a:masterClrMapping/>
  </p:clrMapOvr>
  <p:transition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D54C978-D01E-4070-87A4-FE0067F3B0DF}" type="slidenum">
              <a:rPr lang="en-US"/>
              <a:pPr>
                <a:defRPr/>
              </a:pPr>
              <a:t>‹#›</a:t>
            </a:fld>
            <a:endParaRPr lang="en-US"/>
          </a:p>
        </p:txBody>
      </p:sp>
    </p:spTree>
  </p:cSld>
  <p:clrMapOvr>
    <a:masterClrMapping/>
  </p:clrMapOvr>
  <p:transition advClick="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00BE820C-7A06-4862-8D9B-D1C7975A7F86}" type="slidenum">
              <a:rPr lang="en-US"/>
              <a:pPr>
                <a:defRPr/>
              </a:pPr>
              <a:t>‹#›</a:t>
            </a:fld>
            <a:endParaRPr lang="en-US"/>
          </a:p>
        </p:txBody>
      </p:sp>
    </p:spTree>
  </p:cSld>
  <p:clrMapOvr>
    <a:masterClrMapping/>
  </p:clrMapOvr>
  <p:transition advClick="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497592F6-FFBD-4696-8BFE-324A5BADEA70}" type="slidenum">
              <a:rPr lang="en-US"/>
              <a:pPr>
                <a:defRPr/>
              </a:pPr>
              <a:t>‹#›</a:t>
            </a:fld>
            <a:endParaRPr lang="en-US"/>
          </a:p>
        </p:txBody>
      </p:sp>
    </p:spTree>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96627-F77C-49CE-B799-83A2F1CDE630}" type="slidenum">
              <a:rPr lang="en-US"/>
              <a:pPr>
                <a:defRPr/>
              </a:pPr>
              <a:t>‹#›</a:t>
            </a:fld>
            <a:endParaRPr lang="en-US"/>
          </a:p>
        </p:txBody>
      </p:sp>
    </p:spTree>
  </p:cSld>
  <p:clrMapOvr>
    <a:masterClrMapping/>
  </p:clrMapOvr>
  <p:transition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73B5DE25-5BA6-486B-A5DF-D0D76B44BA4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3B45B98-1C43-47D2-BA33-89712E7F9996}" type="slidenum">
              <a:rPr lang="en-US"/>
              <a:pPr>
                <a:defRPr/>
              </a:pPr>
              <a:t>‹#›</a:t>
            </a:fld>
            <a:endParaRPr lang="en-US"/>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64928170-DE65-4133-A13F-09204E3AB7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914E4B6-72FB-4652-AF11-9D6C6A814FE2}" type="slidenum">
              <a:rPr lang="en-US"/>
              <a:pPr>
                <a:defRPr/>
              </a:pPr>
              <a:t>‹#›</a:t>
            </a:fld>
            <a:endParaRPr lang="en-US"/>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D39CFA8-3021-4552-8C61-D6CCDBCBBADE}" type="slidenum">
              <a:rPr lang="en-US"/>
              <a:pPr>
                <a:defRPr/>
              </a:pPr>
              <a:t>‹#›</a:t>
            </a:fld>
            <a:endParaRPr lang="en-US"/>
          </a:p>
        </p:txBody>
      </p:sp>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4037032B-D082-4DFB-A082-410000726E9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56EE8DC6-AAE3-4C30-94C6-462510D57AD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3078"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AEC514DA-3790-471D-87B0-318F7E02DD1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86" r:id="rId4"/>
    <p:sldLayoutId id="2147483894" r:id="rId5"/>
    <p:sldLayoutId id="2147483887" r:id="rId6"/>
    <p:sldLayoutId id="2147483888" r:id="rId7"/>
    <p:sldLayoutId id="2147483895" r:id="rId8"/>
    <p:sldLayoutId id="2147483896" r:id="rId9"/>
    <p:sldLayoutId id="2147483889" r:id="rId10"/>
    <p:sldLayoutId id="2147483890" r:id="rId11"/>
    <p:sldLayoutId id="2147483897" r:id="rId12"/>
    <p:sldLayoutId id="2147483898" r:id="rId13"/>
    <p:sldLayoutId id="2147483899" r:id="rId14"/>
  </p:sldLayoutIdLst>
  <p:transition advClick="0">
    <p:random/>
  </p:transition>
  <p:timing>
    <p:tnLst>
      <p:par>
        <p:cTn id="1" dur="indefinite" restart="never" nodeType="tmRoot"/>
      </p:par>
    </p:tnLst>
  </p:timing>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forpd.ucf.ed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cconcepc@mail.ucf.ed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mailto:jescande@mail.ucf.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90600"/>
            <a:ext cx="9144000" cy="1470025"/>
          </a:xfrm>
        </p:spPr>
        <p:txBody>
          <a:bodyPr>
            <a:normAutofit fontScale="90000"/>
          </a:bodyPr>
          <a:lstStyle/>
          <a:p>
            <a:pPr marL="484632" indent="0" eaLnBrk="1" fontAlgn="auto" hangingPunct="1">
              <a:spcAft>
                <a:spcPts val="0"/>
              </a:spcAft>
              <a:defRPr/>
            </a:pPr>
            <a:r>
              <a:rPr lang="en-US" sz="4000" b="1" smtClean="0">
                <a:solidFill>
                  <a:schemeClr val="accent1">
                    <a:tint val="83000"/>
                    <a:satMod val="150000"/>
                  </a:schemeClr>
                </a:solidFill>
              </a:rPr>
              <a:t>To Think or Not To Think? </a:t>
            </a:r>
            <a:br>
              <a:rPr lang="en-US" sz="4000" b="1" smtClean="0">
                <a:solidFill>
                  <a:schemeClr val="accent1">
                    <a:tint val="83000"/>
                    <a:satMod val="150000"/>
                  </a:schemeClr>
                </a:solidFill>
              </a:rPr>
            </a:br>
            <a:r>
              <a:rPr lang="en-US" sz="4000" b="1" smtClean="0">
                <a:solidFill>
                  <a:schemeClr val="accent1">
                    <a:tint val="83000"/>
                    <a:satMod val="150000"/>
                  </a:schemeClr>
                </a:solidFill>
              </a:rPr>
              <a:t>That is the Question </a:t>
            </a:r>
            <a:br>
              <a:rPr lang="en-US" sz="4000" b="1" smtClean="0">
                <a:solidFill>
                  <a:schemeClr val="accent1">
                    <a:tint val="83000"/>
                    <a:satMod val="150000"/>
                  </a:schemeClr>
                </a:solidFill>
              </a:rPr>
            </a:br>
            <a:r>
              <a:rPr lang="en-US" sz="4000" b="1" smtClean="0">
                <a:solidFill>
                  <a:schemeClr val="accent1">
                    <a:tint val="83000"/>
                    <a:satMod val="150000"/>
                  </a:schemeClr>
                </a:solidFill>
              </a:rPr>
              <a:t>Think-Alouds in Secondary Classrooms</a:t>
            </a:r>
            <a:r>
              <a:rPr lang="en-US" sz="4000" smtClean="0">
                <a:solidFill>
                  <a:schemeClr val="accent1">
                    <a:tint val="83000"/>
                    <a:satMod val="150000"/>
                  </a:schemeClr>
                </a:solidFill>
              </a:rPr>
              <a:t> </a:t>
            </a:r>
            <a:endParaRPr lang="en-US" sz="4000" dirty="0">
              <a:solidFill>
                <a:schemeClr val="accent1">
                  <a:tint val="83000"/>
                  <a:satMod val="150000"/>
                </a:schemeClr>
              </a:solidFill>
            </a:endParaRPr>
          </a:p>
        </p:txBody>
      </p:sp>
      <p:sp>
        <p:nvSpPr>
          <p:cNvPr id="2051" name="Rectangle 3"/>
          <p:cNvSpPr>
            <a:spLocks noGrp="1" noChangeArrowheads="1"/>
          </p:cNvSpPr>
          <p:nvPr>
            <p:ph type="subTitle" idx="1"/>
          </p:nvPr>
        </p:nvSpPr>
        <p:spPr>
          <a:xfrm>
            <a:off x="3173413" y="3054350"/>
            <a:ext cx="5867399" cy="1905000"/>
          </a:xfrm>
        </p:spPr>
        <p:txBody>
          <a:bodyPr>
            <a:normAutofit/>
          </a:bodyPr>
          <a:lstStyle/>
          <a:p>
            <a:pPr eaLnBrk="1" fontAlgn="auto" hangingPunct="1">
              <a:spcAft>
                <a:spcPts val="0"/>
              </a:spcAft>
              <a:buFont typeface="Wingdings 2"/>
              <a:buNone/>
              <a:defRPr/>
            </a:pPr>
            <a:r>
              <a:rPr lang="en-US" smtClean="0"/>
              <a:t>7</a:t>
            </a:r>
            <a:r>
              <a:rPr lang="en-US" baseline="30000" smtClean="0"/>
              <a:t>th</a:t>
            </a:r>
            <a:r>
              <a:rPr lang="en-US" smtClean="0"/>
              <a:t> Annual Just Read, Florida!</a:t>
            </a:r>
          </a:p>
          <a:p>
            <a:pPr eaLnBrk="1" fontAlgn="auto" hangingPunct="1">
              <a:spcAft>
                <a:spcPts val="0"/>
              </a:spcAft>
              <a:buFont typeface="Wingdings 2"/>
              <a:buNone/>
              <a:defRPr/>
            </a:pPr>
            <a:r>
              <a:rPr lang="en-US" smtClean="0"/>
              <a:t>K-12 Leadership Conference</a:t>
            </a:r>
          </a:p>
          <a:p>
            <a:pPr eaLnBrk="1" fontAlgn="auto" hangingPunct="1">
              <a:spcAft>
                <a:spcPts val="0"/>
              </a:spcAft>
              <a:buFont typeface="Wingdings 2"/>
              <a:buNone/>
              <a:defRPr/>
            </a:pPr>
            <a:r>
              <a:rPr lang="en-US" smtClean="0"/>
              <a:t>June 2008</a:t>
            </a:r>
            <a:endParaRPr lang="en-US"/>
          </a:p>
        </p:txBody>
      </p:sp>
      <p:pic>
        <p:nvPicPr>
          <p:cNvPr id="13316" name="Picture 4" descr="thinking%20about%20reading"/>
          <p:cNvPicPr>
            <a:picLocks noChangeAspect="1" noChangeArrowheads="1"/>
          </p:cNvPicPr>
          <p:nvPr/>
        </p:nvPicPr>
        <p:blipFill>
          <a:blip r:embed="rId3"/>
          <a:srcRect/>
          <a:stretch>
            <a:fillRect/>
          </a:stretch>
        </p:blipFill>
        <p:spPr bwMode="auto">
          <a:xfrm>
            <a:off x="0" y="3124200"/>
            <a:ext cx="3133725" cy="3267075"/>
          </a:xfrm>
          <a:prstGeom prst="rect">
            <a:avLst/>
          </a:prstGeom>
          <a:noFill/>
          <a:ln w="9525">
            <a:noFill/>
            <a:miter lim="800000"/>
            <a:headEnd/>
            <a:tailEnd/>
          </a:ln>
        </p:spPr>
      </p:pic>
      <p:sp>
        <p:nvSpPr>
          <p:cNvPr id="13317" name="Text Box 6"/>
          <p:cNvSpPr txBox="1">
            <a:spLocks noChangeArrowheads="1"/>
          </p:cNvSpPr>
          <p:nvPr/>
        </p:nvSpPr>
        <p:spPr bwMode="auto">
          <a:xfrm>
            <a:off x="2971800" y="5105400"/>
            <a:ext cx="4572000" cy="830263"/>
          </a:xfrm>
          <a:prstGeom prst="rect">
            <a:avLst/>
          </a:prstGeom>
          <a:noFill/>
          <a:ln w="12700" cap="sq">
            <a:noFill/>
            <a:miter lim="800000"/>
            <a:headEnd type="none" w="sm" len="sm"/>
            <a:tailEnd type="none" w="sm" len="sm"/>
          </a:ln>
        </p:spPr>
        <p:txBody>
          <a:bodyPr>
            <a:spAutoFit/>
          </a:bodyPr>
          <a:lstStyle/>
          <a:p>
            <a:pPr algn="ctr"/>
            <a:r>
              <a:rPr lang="en-US" sz="2400" b="1">
                <a:solidFill>
                  <a:schemeClr val="accent1"/>
                </a:solidFill>
              </a:rPr>
              <a:t>Carmen S. Concepcion</a:t>
            </a:r>
          </a:p>
          <a:p>
            <a:pPr algn="ctr"/>
            <a:r>
              <a:rPr lang="en-US" sz="2400" b="1">
                <a:solidFill>
                  <a:schemeClr val="accent1"/>
                </a:solidFill>
              </a:rPr>
              <a:t>Jennifer Escandell</a:t>
            </a:r>
          </a:p>
        </p:txBody>
      </p:sp>
    </p:spTree>
  </p:cSld>
  <p:clrMapOvr>
    <a:masterClrMapping/>
  </p:clrMapOvr>
  <p:transition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DO AS I SAY – AND AS I DO!</a:t>
            </a:r>
          </a:p>
        </p:txBody>
      </p:sp>
      <p:graphicFrame>
        <p:nvGraphicFramePr>
          <p:cNvPr id="68670" name="Group 62"/>
          <p:cNvGraphicFramePr>
            <a:graphicFrameLocks noGrp="1"/>
          </p:cNvGraphicFramePr>
          <p:nvPr>
            <p:ph type="tbl" idx="1"/>
          </p:nvPr>
        </p:nvGraphicFramePr>
        <p:xfrm>
          <a:off x="533400" y="2514600"/>
          <a:ext cx="8229600" cy="3124200"/>
        </p:xfrm>
        <a:graphic>
          <a:graphicData uri="http://schemas.openxmlformats.org/drawingml/2006/table">
            <a:tbl>
              <a:tblPr/>
              <a:tblGrid>
                <a:gridCol w="4114800"/>
                <a:gridCol w="4114800"/>
              </a:tblGrid>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Teacher Does/Students Watch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Step 1: Modeling of Strategy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Teacher Does/Student Helps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Step 2: Apprenticeship of Use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Students Do/Teacher Helps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Step 3: Scaffolding Strategy Use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Students Do/Teacher Watches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Step 4: Independent Use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0494" name="Text Box 61"/>
          <p:cNvSpPr txBox="1">
            <a:spLocks noChangeArrowheads="1"/>
          </p:cNvSpPr>
          <p:nvPr/>
        </p:nvSpPr>
        <p:spPr bwMode="auto">
          <a:xfrm>
            <a:off x="762000" y="1600200"/>
            <a:ext cx="7467600" cy="396875"/>
          </a:xfrm>
          <a:prstGeom prst="rect">
            <a:avLst/>
          </a:prstGeom>
          <a:noFill/>
          <a:ln w="12700" cap="sq">
            <a:noFill/>
            <a:miter lim="800000"/>
            <a:headEnd type="none" w="sm" len="sm"/>
            <a:tailEnd type="none" w="sm" len="sm"/>
          </a:ln>
        </p:spPr>
        <p:txBody>
          <a:bodyPr>
            <a:spAutoFit/>
          </a:bodyPr>
          <a:lstStyle/>
          <a:p>
            <a:pPr algn="ctr" eaLnBrk="1" hangingPunct="1"/>
            <a:r>
              <a:rPr lang="en-US" sz="2000" b="1"/>
              <a:t>The Steps of Passing Strategic Expertise to Students</a:t>
            </a:r>
          </a:p>
        </p:txBody>
      </p:sp>
    </p:spTree>
  </p:cSld>
  <p:clrMapOvr>
    <a:masterClrMapping/>
  </p:clrMapOvr>
  <p:transition advClick="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type="title"/>
          </p:nvPr>
        </p:nvSpPr>
        <p:spPr/>
        <p:txBody>
          <a:bodyPr lIns="92075" tIns="46038" rIns="92075" bIns="46038"/>
          <a:lstStyle/>
          <a:p>
            <a:pPr marL="484632" indent="0" eaLnBrk="1" fontAlgn="auto" hangingPunct="1">
              <a:spcAft>
                <a:spcPts val="0"/>
              </a:spcAft>
              <a:defRPr/>
            </a:pPr>
            <a:r>
              <a:rPr lang="en-US">
                <a:solidFill>
                  <a:schemeClr val="accent1">
                    <a:tint val="83000"/>
                    <a:satMod val="150000"/>
                  </a:schemeClr>
                </a:solidFill>
              </a:rPr>
              <a:t>Think-Alouds</a:t>
            </a:r>
          </a:p>
        </p:txBody>
      </p:sp>
      <p:sp>
        <p:nvSpPr>
          <p:cNvPr id="21507" name="Rectangle 3"/>
          <p:cNvSpPr>
            <a:spLocks noGrp="1" noChangeArrowheads="1"/>
          </p:cNvSpPr>
          <p:nvPr>
            <p:ph type="body" sz="half" idx="1"/>
          </p:nvPr>
        </p:nvSpPr>
        <p:spPr/>
        <p:txBody>
          <a:bodyPr/>
          <a:lstStyle/>
          <a:p>
            <a:pPr eaLnBrk="1" hangingPunct="1">
              <a:buFontTx/>
              <a:buNone/>
            </a:pPr>
            <a:endParaRPr lang="en-US" sz="2800" smtClean="0"/>
          </a:p>
          <a:p>
            <a:pPr eaLnBrk="1" hangingPunct="1">
              <a:buFontTx/>
              <a:buNone/>
            </a:pPr>
            <a:endParaRPr lang="en-US" sz="2800" smtClean="0"/>
          </a:p>
        </p:txBody>
      </p:sp>
      <p:pic>
        <p:nvPicPr>
          <p:cNvPr id="21508" name="Picture 8" descr="recite"/>
          <p:cNvPicPr>
            <a:picLocks noGrp="1" noChangeAspect="1" noChangeArrowheads="1"/>
          </p:cNvPicPr>
          <p:nvPr>
            <p:ph sz="half" idx="2"/>
          </p:nvPr>
        </p:nvPicPr>
        <p:blipFill>
          <a:blip r:embed="rId3"/>
          <a:srcRect/>
          <a:stretch>
            <a:fillRect/>
          </a:stretch>
        </p:blipFill>
        <p:spPr>
          <a:xfrm>
            <a:off x="7229475" y="0"/>
            <a:ext cx="1914525" cy="2057400"/>
          </a:xfrm>
          <a:noFill/>
        </p:spPr>
      </p:pic>
      <p:sp>
        <p:nvSpPr>
          <p:cNvPr id="21509" name="Rectangle 7"/>
          <p:cNvSpPr>
            <a:spLocks noChangeArrowheads="1"/>
          </p:cNvSpPr>
          <p:nvPr/>
        </p:nvSpPr>
        <p:spPr bwMode="auto">
          <a:xfrm>
            <a:off x="0" y="1981200"/>
            <a:ext cx="9144000" cy="5181600"/>
          </a:xfrm>
          <a:prstGeom prst="rect">
            <a:avLst/>
          </a:prstGeom>
          <a:noFill/>
          <a:ln w="9525">
            <a:noFill/>
            <a:miter lim="800000"/>
            <a:headEnd/>
            <a:tailEnd/>
          </a:ln>
        </p:spPr>
        <p:txBody>
          <a:bodyPr lIns="92075" tIns="46038" rIns="92075" bIns="46038"/>
          <a:lstStyle/>
          <a:p>
            <a:pPr marL="342900" indent="-342900" algn="ctr" eaLnBrk="1" hangingPunct="1">
              <a:spcBef>
                <a:spcPct val="20000"/>
              </a:spcBef>
            </a:pPr>
            <a:r>
              <a:rPr lang="en-US" sz="2800"/>
              <a:t>A think-aloud of reading is creating a record, either </a:t>
            </a:r>
          </a:p>
          <a:p>
            <a:pPr marL="342900" indent="-342900" algn="ctr" eaLnBrk="1" hangingPunct="1">
              <a:spcBef>
                <a:spcPct val="20000"/>
              </a:spcBef>
            </a:pPr>
            <a:r>
              <a:rPr lang="en-US" sz="2800"/>
              <a:t>through writing or talking aloud, of the Strategic </a:t>
            </a:r>
          </a:p>
          <a:p>
            <a:pPr marL="342900" indent="-342900" algn="ctr" eaLnBrk="1" hangingPunct="1">
              <a:spcBef>
                <a:spcPct val="20000"/>
              </a:spcBef>
            </a:pPr>
            <a:r>
              <a:rPr lang="en-US" sz="2800"/>
              <a:t>decision-making and interpretive processes of going </a:t>
            </a:r>
          </a:p>
          <a:p>
            <a:pPr marL="342900" indent="-342900" algn="ctr" eaLnBrk="1" hangingPunct="1">
              <a:spcBef>
                <a:spcPct val="20000"/>
              </a:spcBef>
            </a:pPr>
            <a:r>
              <a:rPr lang="en-US" sz="2800"/>
              <a:t>through a text, reporting everything the reader is aware </a:t>
            </a:r>
          </a:p>
          <a:p>
            <a:pPr marL="342900" indent="-342900" algn="ctr" eaLnBrk="1" hangingPunct="1">
              <a:spcBef>
                <a:spcPct val="20000"/>
              </a:spcBef>
            </a:pPr>
            <a:r>
              <a:rPr lang="en-US" sz="2800"/>
              <a:t>of noticing, doing, seeing, feeling, asking, and </a:t>
            </a:r>
          </a:p>
          <a:p>
            <a:pPr marL="342900" indent="-342900" algn="ctr" eaLnBrk="1" hangingPunct="1">
              <a:spcBef>
                <a:spcPct val="20000"/>
              </a:spcBef>
            </a:pPr>
            <a:r>
              <a:rPr lang="en-US" sz="2800"/>
              <a:t>understanding as she reads. A think-aloud involves </a:t>
            </a:r>
          </a:p>
          <a:p>
            <a:pPr marL="342900" indent="-342900" algn="ctr" eaLnBrk="1" hangingPunct="1">
              <a:spcBef>
                <a:spcPct val="20000"/>
              </a:spcBef>
            </a:pPr>
            <a:r>
              <a:rPr lang="en-US" sz="2800"/>
              <a:t>talking about the reading strategies you are using and </a:t>
            </a:r>
          </a:p>
          <a:p>
            <a:pPr marL="342900" indent="-342900" algn="ctr" eaLnBrk="1" hangingPunct="1">
              <a:spcBef>
                <a:spcPct val="20000"/>
              </a:spcBef>
            </a:pPr>
            <a:r>
              <a:rPr lang="en-US" sz="2800"/>
              <a:t>the content of the piece you are reading.</a:t>
            </a:r>
          </a:p>
          <a:p>
            <a:pPr marL="342900" indent="-342900" algn="r" eaLnBrk="1" hangingPunct="1">
              <a:spcBef>
                <a:spcPct val="20000"/>
              </a:spcBef>
            </a:pPr>
            <a:endParaRPr lang="en-US" sz="1200"/>
          </a:p>
          <a:p>
            <a:pPr marL="342900" indent="-342900" algn="r" eaLnBrk="1" hangingPunct="1">
              <a:spcBef>
                <a:spcPct val="20000"/>
              </a:spcBef>
            </a:pPr>
            <a:r>
              <a:rPr lang="en-US" sz="1200"/>
              <a:t>Dr. Jeffrey D. Wilhelm, Improving Comprehension with Think-Aloud Strategies, 2001, p. 19</a:t>
            </a:r>
          </a:p>
          <a:p>
            <a:pPr marL="342900" indent="-342900" eaLnBrk="1" hangingPunct="1">
              <a:spcBef>
                <a:spcPct val="20000"/>
              </a:spcBef>
            </a:pPr>
            <a:endParaRPr lang="en-US" sz="3200"/>
          </a:p>
        </p:txBody>
      </p:sp>
    </p:spTree>
  </p:cSld>
  <p:clrMapOvr>
    <a:masterClrMapping/>
  </p:clrMapOvr>
  <p:transition advClick="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bwMode="auto">
          <a:xfrm>
            <a:off x="0" y="381000"/>
            <a:ext cx="9144000" cy="1828800"/>
          </a:xfrm>
        </p:spPr>
        <p:txBody>
          <a:bodyPr wrap="square" lIns="91440" tIns="45720" rIns="91440" bIns="45720" numCol="1" anchorCtr="0" compatLnSpc="1">
            <a:prstTxWarp prst="textNoShape">
              <a:avLst/>
            </a:prstTxWarp>
            <a:normAutofit fontScale="90000"/>
          </a:bodyPr>
          <a:lstStyle/>
          <a:p>
            <a:pPr>
              <a:defRPr/>
            </a:pPr>
            <a:r>
              <a:rPr lang="en-US" sz="2400" smtClean="0">
                <a:ln>
                  <a:noFill/>
                </a:ln>
                <a:effectLst/>
              </a:rPr>
              <a:t>	</a:t>
            </a:r>
            <a:r>
              <a:rPr lang="en-US" sz="2800" smtClean="0">
                <a:ln>
                  <a:noFill/>
                </a:ln>
                <a:effectLst/>
              </a:rPr>
              <a:t>Active engagement in the text increases</a:t>
            </a:r>
            <a:br>
              <a:rPr lang="en-US" sz="2800" smtClean="0">
                <a:ln>
                  <a:noFill/>
                </a:ln>
                <a:effectLst/>
              </a:rPr>
            </a:br>
            <a:r>
              <a:rPr lang="en-US" sz="2800" smtClean="0">
                <a:ln>
                  <a:noFill/>
                </a:ln>
                <a:effectLst/>
              </a:rPr>
              <a:t>comprehension.  The think aloud strategy is used to show how good readers comprehend the text that they read.  During a think aloud, students practice how to:</a:t>
            </a:r>
            <a:br>
              <a:rPr lang="en-US" sz="2800" smtClean="0">
                <a:ln>
                  <a:noFill/>
                </a:ln>
                <a:effectLst/>
              </a:rPr>
            </a:br>
            <a:endParaRPr lang="en-US" sz="2800" smtClean="0">
              <a:ln>
                <a:noFill/>
              </a:ln>
              <a:effectLst/>
            </a:endParaRPr>
          </a:p>
        </p:txBody>
      </p:sp>
      <p:sp>
        <p:nvSpPr>
          <p:cNvPr id="22531" name="Rectangle 3"/>
          <p:cNvSpPr>
            <a:spLocks noGrp="1"/>
          </p:cNvSpPr>
          <p:nvPr>
            <p:ph type="body" idx="4294967295"/>
          </p:nvPr>
        </p:nvSpPr>
        <p:spPr>
          <a:xfrm>
            <a:off x="457200" y="2286000"/>
            <a:ext cx="8229600" cy="4572000"/>
          </a:xfrm>
        </p:spPr>
        <p:txBody>
          <a:bodyPr/>
          <a:lstStyle/>
          <a:p>
            <a:r>
              <a:rPr lang="en-US" sz="2600" smtClean="0"/>
              <a:t>Make and revise predictions. </a:t>
            </a:r>
          </a:p>
          <a:p>
            <a:r>
              <a:rPr lang="en-US" sz="2600" smtClean="0"/>
              <a:t>Determine the meanings of unknown words. </a:t>
            </a:r>
          </a:p>
          <a:p>
            <a:r>
              <a:rPr lang="en-US" sz="2600" smtClean="0"/>
              <a:t>Use prior knowledge to make sense of the story. </a:t>
            </a:r>
          </a:p>
          <a:p>
            <a:r>
              <a:rPr lang="en-US" sz="2600" smtClean="0"/>
              <a:t>Visualize (e.g., settings, events, characters). </a:t>
            </a:r>
          </a:p>
          <a:p>
            <a:r>
              <a:rPr lang="en-US" sz="2600" smtClean="0"/>
              <a:t>Assume the role of a character. </a:t>
            </a:r>
          </a:p>
          <a:p>
            <a:r>
              <a:rPr lang="en-US" sz="2600" smtClean="0"/>
              <a:t>Reread and use fix-up strategies. </a:t>
            </a:r>
          </a:p>
          <a:p>
            <a:r>
              <a:rPr lang="en-US" sz="2600" smtClean="0"/>
              <a:t>Think, “What is this writer trying to tell me?” </a:t>
            </a:r>
          </a:p>
          <a:p>
            <a:r>
              <a:rPr lang="en-US" sz="2600" smtClean="0"/>
              <a:t>Summarize sections of the text. </a:t>
            </a:r>
          </a:p>
          <a:p>
            <a:pPr>
              <a:buFont typeface="Wingdings 2" pitchFamily="18" charset="2"/>
              <a:buNone/>
            </a:pPr>
            <a:endParaRPr lang="en-US" sz="2600" smtClean="0"/>
          </a:p>
        </p:txBody>
      </p:sp>
    </p:spTree>
  </p:cSld>
  <p:clrMapOvr>
    <a:masterClrMapping/>
  </p:clrMapOvr>
  <p:transition advClick="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ln>
                  <a:noFill/>
                </a:ln>
                <a:effectLst/>
              </a:rPr>
              <a:t>FCAT Connection:</a:t>
            </a:r>
          </a:p>
        </p:txBody>
      </p:sp>
      <p:sp>
        <p:nvSpPr>
          <p:cNvPr id="23555" name="Text Box 4"/>
          <p:cNvSpPr txBox="1">
            <a:spLocks noChangeArrowheads="1"/>
          </p:cNvSpPr>
          <p:nvPr/>
        </p:nvSpPr>
        <p:spPr bwMode="auto">
          <a:xfrm>
            <a:off x="304800" y="2743200"/>
            <a:ext cx="2133600" cy="1920875"/>
          </a:xfrm>
          <a:prstGeom prst="rect">
            <a:avLst/>
          </a:prstGeom>
          <a:solidFill>
            <a:srgbClr val="FFFFFF"/>
          </a:solidFill>
          <a:ln w="9525">
            <a:solidFill>
              <a:srgbClr val="000000"/>
            </a:solidFill>
            <a:miter lim="800000"/>
            <a:headEnd/>
            <a:tailEnd/>
          </a:ln>
        </p:spPr>
        <p:txBody>
          <a:bodyPr/>
          <a:lstStyle/>
          <a:p>
            <a:pPr algn="ctr">
              <a:spcAft>
                <a:spcPts val="1000"/>
              </a:spcAft>
            </a:pPr>
            <a:r>
              <a:rPr lang="en-US" sz="2800" b="1">
                <a:solidFill>
                  <a:schemeClr val="bg1"/>
                </a:solidFill>
                <a:latin typeface="Calibri" pitchFamily="34" charset="0"/>
              </a:rPr>
              <a:t>Teacher models thinking aloud</a:t>
            </a:r>
            <a:endParaRPr lang="en-US" sz="2800"/>
          </a:p>
        </p:txBody>
      </p:sp>
      <p:sp>
        <p:nvSpPr>
          <p:cNvPr id="23556" name="Text Box 5"/>
          <p:cNvSpPr txBox="1">
            <a:spLocks noChangeArrowheads="1"/>
          </p:cNvSpPr>
          <p:nvPr/>
        </p:nvSpPr>
        <p:spPr bwMode="auto">
          <a:xfrm>
            <a:off x="3429000" y="2362200"/>
            <a:ext cx="2057400" cy="2743200"/>
          </a:xfrm>
          <a:prstGeom prst="rect">
            <a:avLst/>
          </a:prstGeom>
          <a:solidFill>
            <a:srgbClr val="FFFFFF"/>
          </a:solidFill>
          <a:ln w="9525">
            <a:solidFill>
              <a:srgbClr val="000000"/>
            </a:solidFill>
            <a:miter lim="800000"/>
            <a:headEnd/>
            <a:tailEnd/>
          </a:ln>
        </p:spPr>
        <p:txBody>
          <a:bodyPr/>
          <a:lstStyle/>
          <a:p>
            <a:pPr algn="ctr">
              <a:spcAft>
                <a:spcPts val="1000"/>
              </a:spcAft>
            </a:pPr>
            <a:r>
              <a:rPr lang="en-US" sz="2800" b="1">
                <a:solidFill>
                  <a:schemeClr val="bg1"/>
                </a:solidFill>
                <a:latin typeface="Calibri" pitchFamily="34" charset="0"/>
              </a:rPr>
              <a:t>Students thinking aloud with teacher prompting (interactive)</a:t>
            </a:r>
            <a:endParaRPr lang="en-US" sz="2800">
              <a:solidFill>
                <a:schemeClr val="bg1"/>
              </a:solidFill>
            </a:endParaRPr>
          </a:p>
        </p:txBody>
      </p:sp>
      <p:sp>
        <p:nvSpPr>
          <p:cNvPr id="23557" name="Text Box 6"/>
          <p:cNvSpPr txBox="1">
            <a:spLocks noChangeArrowheads="1"/>
          </p:cNvSpPr>
          <p:nvPr/>
        </p:nvSpPr>
        <p:spPr bwMode="auto">
          <a:xfrm>
            <a:off x="6477000" y="2819400"/>
            <a:ext cx="2362200" cy="1752600"/>
          </a:xfrm>
          <a:prstGeom prst="rect">
            <a:avLst/>
          </a:prstGeom>
          <a:solidFill>
            <a:srgbClr val="FFFFFF"/>
          </a:solidFill>
          <a:ln w="9525">
            <a:solidFill>
              <a:srgbClr val="000000"/>
            </a:solidFill>
            <a:miter lim="800000"/>
            <a:headEnd/>
            <a:tailEnd/>
          </a:ln>
        </p:spPr>
        <p:txBody>
          <a:bodyPr/>
          <a:lstStyle/>
          <a:p>
            <a:pPr algn="ctr">
              <a:spcAft>
                <a:spcPts val="1000"/>
              </a:spcAft>
            </a:pPr>
            <a:r>
              <a:rPr lang="en-US" sz="2800" b="1">
                <a:solidFill>
                  <a:schemeClr val="bg1"/>
                </a:solidFill>
                <a:latin typeface="Calibri" pitchFamily="34" charset="0"/>
              </a:rPr>
              <a:t>Students thinking aloud independently</a:t>
            </a:r>
            <a:endParaRPr lang="en-US" sz="2800">
              <a:solidFill>
                <a:schemeClr val="bg1"/>
              </a:solidFill>
            </a:endParaRPr>
          </a:p>
        </p:txBody>
      </p:sp>
      <p:pic>
        <p:nvPicPr>
          <p:cNvPr id="23558" name="Picture 7"/>
          <p:cNvPicPr>
            <a:picLocks noChangeAspect="1" noChangeArrowheads="1"/>
          </p:cNvPicPr>
          <p:nvPr/>
        </p:nvPicPr>
        <p:blipFill>
          <a:blip r:embed="rId3"/>
          <a:srcRect/>
          <a:stretch>
            <a:fillRect/>
          </a:stretch>
        </p:blipFill>
        <p:spPr bwMode="auto">
          <a:xfrm>
            <a:off x="2590800" y="3657600"/>
            <a:ext cx="673100" cy="209550"/>
          </a:xfrm>
          <a:prstGeom prst="rect">
            <a:avLst/>
          </a:prstGeom>
          <a:noFill/>
          <a:ln w="9525">
            <a:noFill/>
            <a:miter lim="800000"/>
            <a:headEnd/>
            <a:tailEnd/>
          </a:ln>
        </p:spPr>
      </p:pic>
      <p:pic>
        <p:nvPicPr>
          <p:cNvPr id="23559" name="Picture 8"/>
          <p:cNvPicPr>
            <a:picLocks noChangeAspect="1" noChangeArrowheads="1"/>
          </p:cNvPicPr>
          <p:nvPr/>
        </p:nvPicPr>
        <p:blipFill>
          <a:blip r:embed="rId3"/>
          <a:srcRect/>
          <a:stretch>
            <a:fillRect/>
          </a:stretch>
        </p:blipFill>
        <p:spPr bwMode="auto">
          <a:xfrm>
            <a:off x="5638800" y="3657600"/>
            <a:ext cx="673100" cy="209550"/>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Selective Highlighting	</a:t>
            </a:r>
          </a:p>
        </p:txBody>
      </p:sp>
      <p:sp>
        <p:nvSpPr>
          <p:cNvPr id="70659" name="Rectangle 3"/>
          <p:cNvSpPr>
            <a:spLocks noGrp="1" noChangeArrowheads="1"/>
          </p:cNvSpPr>
          <p:nvPr>
            <p:ph idx="1"/>
          </p:nvPr>
        </p:nvSpPr>
        <p:spPr>
          <a:xfrm>
            <a:off x="457200" y="1882775"/>
            <a:ext cx="8229600" cy="4572000"/>
          </a:xfrm>
        </p:spPr>
        <p:txBody>
          <a:bodyPr>
            <a:normAutofit fontScale="92500" lnSpcReduction="10000"/>
          </a:bodyPr>
          <a:lstStyle/>
          <a:p>
            <a:pPr marL="448056" indent="-384048" eaLnBrk="1" fontAlgn="auto" hangingPunct="1">
              <a:lnSpc>
                <a:spcPct val="90000"/>
              </a:lnSpc>
              <a:spcAft>
                <a:spcPts val="0"/>
              </a:spcAft>
              <a:buFont typeface="Wingdings 2"/>
              <a:buChar char=""/>
              <a:defRPr/>
            </a:pPr>
            <a:r>
              <a:rPr lang="en-US" sz="3600"/>
              <a:t>Readers must be selective and have a purpose.</a:t>
            </a:r>
          </a:p>
          <a:p>
            <a:pPr marL="448056" indent="-384048" eaLnBrk="1" fontAlgn="auto" hangingPunct="1">
              <a:lnSpc>
                <a:spcPct val="90000"/>
              </a:lnSpc>
              <a:spcAft>
                <a:spcPts val="0"/>
              </a:spcAft>
              <a:buFont typeface="Wingdings 2"/>
              <a:buChar char=""/>
              <a:defRPr/>
            </a:pPr>
            <a:r>
              <a:rPr lang="en-US" sz="3600"/>
              <a:t>Skim selection first.</a:t>
            </a:r>
          </a:p>
          <a:p>
            <a:pPr marL="448056" indent="-384048" eaLnBrk="1" fontAlgn="auto" hangingPunct="1">
              <a:lnSpc>
                <a:spcPct val="90000"/>
              </a:lnSpc>
              <a:spcAft>
                <a:spcPts val="0"/>
              </a:spcAft>
              <a:buFont typeface="Wingdings 2"/>
              <a:buChar char=""/>
              <a:defRPr/>
            </a:pPr>
            <a:r>
              <a:rPr lang="en-US" sz="3600"/>
              <a:t>Reread each paragraph and underline.</a:t>
            </a:r>
          </a:p>
          <a:p>
            <a:pPr marL="448056" indent="-384048" eaLnBrk="1" fontAlgn="auto" hangingPunct="1">
              <a:lnSpc>
                <a:spcPct val="90000"/>
              </a:lnSpc>
              <a:spcAft>
                <a:spcPts val="0"/>
              </a:spcAft>
              <a:buFont typeface="Wingdings 2"/>
              <a:buChar char=""/>
              <a:defRPr/>
            </a:pPr>
            <a:r>
              <a:rPr lang="en-US" sz="3600"/>
              <a:t>Underline selectively, not entire sentences.</a:t>
            </a:r>
          </a:p>
          <a:p>
            <a:pPr marL="448056" indent="-384048" eaLnBrk="1" fontAlgn="auto" hangingPunct="1">
              <a:lnSpc>
                <a:spcPct val="90000"/>
              </a:lnSpc>
              <a:spcAft>
                <a:spcPts val="0"/>
              </a:spcAft>
              <a:buFont typeface="Wingdings 2"/>
              <a:buChar char=""/>
              <a:defRPr/>
            </a:pPr>
            <a:r>
              <a:rPr lang="en-US" sz="3600"/>
              <a:t>Choose key words and phrases.</a:t>
            </a:r>
          </a:p>
          <a:p>
            <a:pPr marL="448056" indent="-384048" eaLnBrk="1" fontAlgn="auto" hangingPunct="1">
              <a:lnSpc>
                <a:spcPct val="90000"/>
              </a:lnSpc>
              <a:spcAft>
                <a:spcPts val="0"/>
              </a:spcAft>
              <a:buFont typeface="Wingdings 2"/>
              <a:buChar char=""/>
              <a:defRPr/>
            </a:pPr>
            <a:r>
              <a:rPr lang="en-US" sz="3600"/>
              <a:t>Justify with a partner.</a:t>
            </a:r>
          </a:p>
        </p:txBody>
      </p:sp>
    </p:spTree>
  </p:cSld>
  <p:clrMapOvr>
    <a:masterClrMapping/>
  </p:clrMapOvr>
  <p:transition advClick="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idx="4294967295"/>
          </p:nvPr>
        </p:nvSpPr>
        <p:spPr>
          <a:xfrm>
            <a:off x="914400" y="990600"/>
            <a:ext cx="8229600" cy="4525963"/>
          </a:xfrm>
        </p:spPr>
        <p:txBody>
          <a:bodyPr/>
          <a:lstStyle/>
          <a:p>
            <a:pPr marL="365125" indent="-255588" eaLnBrk="1" hangingPunct="1">
              <a:buFont typeface="Wingdings" pitchFamily="2" charset="2"/>
              <a:buNone/>
            </a:pPr>
            <a:endParaRPr lang="en-US" smtClean="0"/>
          </a:p>
          <a:p>
            <a:pPr marL="365125" indent="-255588" eaLnBrk="1" hangingPunct="1">
              <a:buFont typeface="Wingdings" pitchFamily="2" charset="2"/>
              <a:buNone/>
            </a:pPr>
            <a:r>
              <a:rPr lang="en-US" smtClean="0"/>
              <a:t>	</a:t>
            </a:r>
            <a:r>
              <a:rPr lang="en-US" sz="3600" smtClean="0"/>
              <a:t>In your group, match the definitions to the strategies used by proficient readers. </a:t>
            </a:r>
          </a:p>
          <a:p>
            <a:pPr marL="365125" indent="-255588" eaLnBrk="1" hangingPunct="1">
              <a:buFont typeface="Wingdings" pitchFamily="2" charset="2"/>
              <a:buNone/>
            </a:pPr>
            <a:endParaRPr lang="en-US" sz="3600" smtClean="0"/>
          </a:p>
          <a:p>
            <a:pPr marL="365125" indent="-255588" eaLnBrk="1" hangingPunct="1">
              <a:buFont typeface="Wingdings" pitchFamily="2" charset="2"/>
              <a:buNone/>
            </a:pPr>
            <a:r>
              <a:rPr lang="en-US" sz="3600" smtClean="0"/>
              <a:t>	Share with the whole group.</a:t>
            </a:r>
          </a:p>
          <a:p>
            <a:pPr marL="365125" indent="-255588" eaLnBrk="1" hangingPunct="1">
              <a:buFont typeface="Wingdings" pitchFamily="2" charset="2"/>
              <a:buNone/>
            </a:pPr>
            <a:endParaRPr lang="en-US" sz="3600" smtClean="0"/>
          </a:p>
        </p:txBody>
      </p:sp>
      <p:sp>
        <p:nvSpPr>
          <p:cNvPr id="2560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en-US" sz="4400">
                <a:solidFill>
                  <a:schemeClr val="accent1"/>
                </a:solidFill>
              </a:rPr>
              <a:t>I Have, You Have</a:t>
            </a:r>
          </a:p>
        </p:txBody>
      </p:sp>
    </p:spTree>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A Think-Aloud in Action</a:t>
            </a:r>
          </a:p>
        </p:txBody>
      </p:sp>
      <p:pic>
        <p:nvPicPr>
          <p:cNvPr id="26627" name="Picture 6" descr="square-post"/>
          <p:cNvPicPr>
            <a:picLocks noGrp="1" noChangeAspect="1" noChangeArrowheads="1"/>
          </p:cNvPicPr>
          <p:nvPr>
            <p:ph sz="quarter" idx="2"/>
          </p:nvPr>
        </p:nvPicPr>
        <p:blipFill>
          <a:blip r:embed="rId3"/>
          <a:srcRect/>
          <a:stretch>
            <a:fillRect/>
          </a:stretch>
        </p:blipFill>
        <p:spPr>
          <a:xfrm>
            <a:off x="0" y="1600200"/>
            <a:ext cx="2971800" cy="2971800"/>
          </a:xfrm>
          <a:noFill/>
        </p:spPr>
      </p:pic>
      <p:pic>
        <p:nvPicPr>
          <p:cNvPr id="26628" name="Picture 8" descr="square-post"/>
          <p:cNvPicPr>
            <a:picLocks noChangeAspect="1" noChangeArrowheads="1"/>
          </p:cNvPicPr>
          <p:nvPr/>
        </p:nvPicPr>
        <p:blipFill>
          <a:blip r:embed="rId3"/>
          <a:srcRect/>
          <a:stretch>
            <a:fillRect/>
          </a:stretch>
        </p:blipFill>
        <p:spPr bwMode="auto">
          <a:xfrm>
            <a:off x="2971800" y="2971800"/>
            <a:ext cx="3124200" cy="3124200"/>
          </a:xfrm>
          <a:prstGeom prst="rect">
            <a:avLst/>
          </a:prstGeom>
          <a:noFill/>
          <a:ln w="9525">
            <a:noFill/>
            <a:miter lim="800000"/>
            <a:headEnd/>
            <a:tailEnd/>
          </a:ln>
        </p:spPr>
      </p:pic>
      <p:pic>
        <p:nvPicPr>
          <p:cNvPr id="26629" name="Picture 9" descr="square-post"/>
          <p:cNvPicPr>
            <a:picLocks noChangeAspect="1" noChangeArrowheads="1"/>
          </p:cNvPicPr>
          <p:nvPr/>
        </p:nvPicPr>
        <p:blipFill>
          <a:blip r:embed="rId3"/>
          <a:srcRect/>
          <a:stretch>
            <a:fillRect/>
          </a:stretch>
        </p:blipFill>
        <p:spPr bwMode="auto">
          <a:xfrm>
            <a:off x="6019800" y="1676400"/>
            <a:ext cx="3124200" cy="3124200"/>
          </a:xfrm>
          <a:prstGeom prst="rect">
            <a:avLst/>
          </a:prstGeom>
          <a:noFill/>
          <a:ln w="9525">
            <a:noFill/>
            <a:miter lim="800000"/>
            <a:headEnd/>
            <a:tailEnd/>
          </a:ln>
        </p:spPr>
      </p:pic>
      <p:sp>
        <p:nvSpPr>
          <p:cNvPr id="26630" name="Text Box 10"/>
          <p:cNvSpPr txBox="1">
            <a:spLocks noChangeArrowheads="1"/>
          </p:cNvSpPr>
          <p:nvPr/>
        </p:nvSpPr>
        <p:spPr bwMode="auto">
          <a:xfrm>
            <a:off x="304800" y="2170113"/>
            <a:ext cx="2133600" cy="366712"/>
          </a:xfrm>
          <a:prstGeom prst="rect">
            <a:avLst/>
          </a:prstGeom>
          <a:noFill/>
          <a:ln w="12700" cap="sq">
            <a:noFill/>
            <a:miter lim="800000"/>
            <a:headEnd type="none" w="sm" len="sm"/>
            <a:tailEnd type="none" w="sm" len="sm"/>
          </a:ln>
        </p:spPr>
        <p:txBody>
          <a:bodyPr>
            <a:spAutoFit/>
          </a:bodyPr>
          <a:lstStyle/>
          <a:p>
            <a:pPr eaLnBrk="1" hangingPunct="1"/>
            <a:endParaRPr lang="en-US"/>
          </a:p>
        </p:txBody>
      </p:sp>
      <p:sp>
        <p:nvSpPr>
          <p:cNvPr id="26631" name="Text Box 11"/>
          <p:cNvSpPr txBox="1">
            <a:spLocks noChangeArrowheads="1"/>
          </p:cNvSpPr>
          <p:nvPr/>
        </p:nvSpPr>
        <p:spPr bwMode="auto">
          <a:xfrm>
            <a:off x="228600" y="2362200"/>
            <a:ext cx="2514600" cy="396875"/>
          </a:xfrm>
          <a:prstGeom prst="rect">
            <a:avLst/>
          </a:prstGeom>
          <a:noFill/>
          <a:ln w="12700" cap="sq">
            <a:noFill/>
            <a:miter lim="800000"/>
            <a:headEnd type="none" w="sm" len="sm"/>
            <a:tailEnd type="none" w="sm" len="sm"/>
          </a:ln>
        </p:spPr>
        <p:txBody>
          <a:bodyPr>
            <a:spAutoFit/>
          </a:bodyPr>
          <a:lstStyle/>
          <a:p>
            <a:pPr algn="ctr" eaLnBrk="1" hangingPunct="1"/>
            <a:r>
              <a:rPr lang="en-US" sz="2000" b="1">
                <a:solidFill>
                  <a:schemeClr val="hlink"/>
                </a:solidFill>
              </a:rPr>
              <a:t>Before Reading</a:t>
            </a:r>
          </a:p>
        </p:txBody>
      </p:sp>
      <p:sp>
        <p:nvSpPr>
          <p:cNvPr id="26632" name="Text Box 12"/>
          <p:cNvSpPr txBox="1">
            <a:spLocks noChangeArrowheads="1"/>
          </p:cNvSpPr>
          <p:nvPr/>
        </p:nvSpPr>
        <p:spPr bwMode="auto">
          <a:xfrm>
            <a:off x="3276600" y="3810000"/>
            <a:ext cx="2667000" cy="396875"/>
          </a:xfrm>
          <a:prstGeom prst="rect">
            <a:avLst/>
          </a:prstGeom>
          <a:noFill/>
          <a:ln w="12700" cap="sq">
            <a:noFill/>
            <a:miter lim="800000"/>
            <a:headEnd type="none" w="sm" len="sm"/>
            <a:tailEnd type="none" w="sm" len="sm"/>
          </a:ln>
        </p:spPr>
        <p:txBody>
          <a:bodyPr>
            <a:spAutoFit/>
          </a:bodyPr>
          <a:lstStyle/>
          <a:p>
            <a:pPr algn="ctr" eaLnBrk="1" hangingPunct="1"/>
            <a:r>
              <a:rPr lang="en-US" sz="2000" b="1">
                <a:solidFill>
                  <a:schemeClr val="hlink"/>
                </a:solidFill>
              </a:rPr>
              <a:t>During Reading</a:t>
            </a:r>
          </a:p>
        </p:txBody>
      </p:sp>
      <p:sp>
        <p:nvSpPr>
          <p:cNvPr id="26633" name="Text Box 13"/>
          <p:cNvSpPr txBox="1">
            <a:spLocks noChangeArrowheads="1"/>
          </p:cNvSpPr>
          <p:nvPr/>
        </p:nvSpPr>
        <p:spPr bwMode="auto">
          <a:xfrm>
            <a:off x="6248400" y="2514600"/>
            <a:ext cx="2743200" cy="396875"/>
          </a:xfrm>
          <a:prstGeom prst="rect">
            <a:avLst/>
          </a:prstGeom>
          <a:noFill/>
          <a:ln w="12700" cap="sq">
            <a:noFill/>
            <a:miter lim="800000"/>
            <a:headEnd type="none" w="sm" len="sm"/>
            <a:tailEnd type="none" w="sm" len="sm"/>
          </a:ln>
        </p:spPr>
        <p:txBody>
          <a:bodyPr>
            <a:spAutoFit/>
          </a:bodyPr>
          <a:lstStyle/>
          <a:p>
            <a:pPr algn="ctr" eaLnBrk="1" hangingPunct="1"/>
            <a:r>
              <a:rPr lang="en-US" sz="2000" b="1">
                <a:solidFill>
                  <a:schemeClr val="hlink"/>
                </a:solidFill>
              </a:rPr>
              <a:t>After Reading</a:t>
            </a:r>
          </a:p>
        </p:txBody>
      </p:sp>
    </p:spTree>
  </p:cSld>
  <p:clrMapOvr>
    <a:masterClrMapping/>
  </p:clrMapOvr>
  <p:transition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defRPr/>
            </a:pPr>
            <a:r>
              <a:rPr lang="en-US" dirty="0" smtClean="0"/>
              <a:t>Video</a:t>
            </a:r>
            <a:endParaRPr lang="en-US" dirty="0"/>
          </a:p>
        </p:txBody>
      </p:sp>
      <p:sp>
        <p:nvSpPr>
          <p:cNvPr id="27651" name="Subtitle 2"/>
          <p:cNvSpPr>
            <a:spLocks noGrp="1"/>
          </p:cNvSpPr>
          <p:nvPr>
            <p:ph type="subTitle" idx="1"/>
          </p:nvPr>
        </p:nvSpPr>
        <p:spPr>
          <a:xfrm>
            <a:off x="541338" y="2249488"/>
            <a:ext cx="8061325" cy="1752600"/>
          </a:xfrm>
        </p:spPr>
        <p:txBody>
          <a:bodyPr/>
          <a:lstStyle/>
          <a:p>
            <a:pPr marR="0">
              <a:spcBef>
                <a:spcPct val="0"/>
              </a:spcBef>
            </a:pPr>
            <a:endParaRPr lang="en-US" smtClean="0">
              <a:ln>
                <a:noFill/>
              </a:ln>
              <a:solidFill>
                <a:srgbClr val="FFFFFF"/>
              </a:solidFill>
            </a:endParaRPr>
          </a:p>
        </p:txBody>
      </p:sp>
    </p:spTree>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Participants model</a:t>
            </a:r>
          </a:p>
        </p:txBody>
      </p:sp>
      <p:pic>
        <p:nvPicPr>
          <p:cNvPr id="28675" name="Picture 4" descr="historytext"/>
          <p:cNvPicPr>
            <a:picLocks noGrp="1" noChangeAspect="1" noChangeArrowheads="1"/>
          </p:cNvPicPr>
          <p:nvPr>
            <p:ph idx="1"/>
          </p:nvPr>
        </p:nvPicPr>
        <p:blipFill>
          <a:blip r:embed="rId3"/>
          <a:srcRect/>
          <a:stretch>
            <a:fillRect/>
          </a:stretch>
        </p:blipFill>
        <p:spPr>
          <a:xfrm>
            <a:off x="2743200" y="1981200"/>
            <a:ext cx="3408363" cy="2486025"/>
          </a:xfrm>
          <a:noFill/>
        </p:spPr>
      </p:pic>
    </p:spTree>
  </p:cSld>
  <p:clrMapOvr>
    <a:masterClrMapping/>
  </p:clrMapOvr>
  <p:transition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533400" y="1905000"/>
            <a:ext cx="8229600" cy="5440363"/>
          </a:xfrm>
        </p:spPr>
        <p:txBody>
          <a:bodyPr/>
          <a:lstStyle/>
          <a:p>
            <a:pPr eaLnBrk="1" hangingPunct="1">
              <a:buFontTx/>
              <a:buNone/>
            </a:pPr>
            <a:r>
              <a:rPr lang="en-US" sz="3400" smtClean="0"/>
              <a:t>	If we give our developing readers the right kinds of help then they can and will learn to be better readers.</a:t>
            </a:r>
          </a:p>
          <a:p>
            <a:pPr eaLnBrk="1" hangingPunct="1"/>
            <a:endParaRPr lang="en-US" sz="3400" smtClean="0"/>
          </a:p>
          <a:p>
            <a:pPr algn="r" eaLnBrk="1" hangingPunct="1">
              <a:buFontTx/>
              <a:buNone/>
            </a:pPr>
            <a:r>
              <a:rPr lang="en-US" sz="1200" smtClean="0"/>
              <a:t>Dr. Jeffrey D. Wilhelm, Improving Comprehension with Think-Aloud Strategies, 2001, p. 15</a:t>
            </a:r>
          </a:p>
          <a:p>
            <a:pPr eaLnBrk="1" hangingPunct="1">
              <a:buFontTx/>
              <a:buNone/>
            </a:pPr>
            <a:endParaRPr lang="en-US" sz="1200" smtClean="0"/>
          </a:p>
        </p:txBody>
      </p:sp>
    </p:spTree>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Agenda		</a:t>
            </a:r>
          </a:p>
        </p:txBody>
      </p:sp>
      <p:sp>
        <p:nvSpPr>
          <p:cNvPr id="14339" name="Rectangle 3"/>
          <p:cNvSpPr>
            <a:spLocks noGrp="1" noChangeArrowheads="1"/>
          </p:cNvSpPr>
          <p:nvPr>
            <p:ph type="body" sz="half" idx="1"/>
          </p:nvPr>
        </p:nvSpPr>
        <p:spPr>
          <a:xfrm>
            <a:off x="457200" y="1600200"/>
            <a:ext cx="8686800" cy="4525963"/>
          </a:xfrm>
        </p:spPr>
        <p:txBody>
          <a:bodyPr/>
          <a:lstStyle/>
          <a:p>
            <a:pPr eaLnBrk="1" hangingPunct="1"/>
            <a:r>
              <a:rPr lang="en-US" sz="2800" smtClean="0"/>
              <a:t>Introductions</a:t>
            </a:r>
          </a:p>
          <a:p>
            <a:pPr eaLnBrk="1" hangingPunct="1"/>
            <a:r>
              <a:rPr lang="en-US" sz="2800" smtClean="0"/>
              <a:t>Great Expectations</a:t>
            </a:r>
          </a:p>
          <a:p>
            <a:pPr eaLnBrk="1" hangingPunct="1"/>
            <a:r>
              <a:rPr lang="en-US" sz="2800" smtClean="0"/>
              <a:t>Objectives</a:t>
            </a:r>
          </a:p>
          <a:p>
            <a:pPr eaLnBrk="1" hangingPunct="1"/>
            <a:r>
              <a:rPr lang="en-US" sz="2800" smtClean="0"/>
              <a:t>Explicit Instruction</a:t>
            </a:r>
          </a:p>
          <a:p>
            <a:pPr eaLnBrk="1" hangingPunct="1"/>
            <a:r>
              <a:rPr lang="en-US" sz="2800" smtClean="0"/>
              <a:t>Think Alouds - Research</a:t>
            </a:r>
          </a:p>
          <a:p>
            <a:pPr eaLnBrk="1" hangingPunct="1"/>
            <a:r>
              <a:rPr lang="en-US" sz="2800" smtClean="0"/>
              <a:t>Think Alouds in Action - Demonstrations</a:t>
            </a:r>
          </a:p>
          <a:p>
            <a:pPr eaLnBrk="1" hangingPunct="1"/>
            <a:r>
              <a:rPr lang="en-US" sz="2800" smtClean="0"/>
              <a:t>Think Alouds in Action - Application</a:t>
            </a:r>
          </a:p>
          <a:p>
            <a:pPr eaLnBrk="1" hangingPunct="1"/>
            <a:r>
              <a:rPr lang="en-US" sz="2800" smtClean="0"/>
              <a:t>Closing Activity</a:t>
            </a:r>
          </a:p>
          <a:p>
            <a:pPr eaLnBrk="1" hangingPunct="1">
              <a:buFontTx/>
              <a:buNone/>
            </a:pPr>
            <a:endParaRPr lang="en-US" sz="2800" smtClean="0"/>
          </a:p>
        </p:txBody>
      </p:sp>
      <p:pic>
        <p:nvPicPr>
          <p:cNvPr id="14340" name="Picture 4" descr="review"/>
          <p:cNvPicPr>
            <a:picLocks noGrp="1" noChangeAspect="1" noChangeArrowheads="1"/>
          </p:cNvPicPr>
          <p:nvPr>
            <p:ph sz="half" idx="2"/>
          </p:nvPr>
        </p:nvPicPr>
        <p:blipFill>
          <a:blip r:embed="rId3"/>
          <a:srcRect/>
          <a:stretch>
            <a:fillRect/>
          </a:stretch>
        </p:blipFill>
        <p:spPr>
          <a:xfrm>
            <a:off x="5715000" y="990600"/>
            <a:ext cx="2979738" cy="3143250"/>
          </a:xfrm>
          <a:noFill/>
        </p:spPr>
      </p:pic>
    </p:spTree>
  </p:cSld>
  <p:clrMapOvr>
    <a:masterClrMapping/>
  </p:clrMapOvr>
  <p:transition advClick="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066800"/>
          </a:xfrm>
        </p:spPr>
        <p:txBody>
          <a:bodyPr/>
          <a:lstStyle/>
          <a:p>
            <a:pPr marL="484632" indent="0" eaLnBrk="1" fontAlgn="auto" hangingPunct="1">
              <a:spcAft>
                <a:spcPts val="0"/>
              </a:spcAft>
              <a:defRPr/>
            </a:pPr>
            <a:r>
              <a:rPr lang="en-US" dirty="0">
                <a:solidFill>
                  <a:schemeClr val="accent1">
                    <a:tint val="83000"/>
                    <a:satMod val="150000"/>
                  </a:schemeClr>
                </a:solidFill>
              </a:rPr>
              <a:t>What Students Had to Say…</a:t>
            </a:r>
          </a:p>
        </p:txBody>
      </p:sp>
      <p:pic>
        <p:nvPicPr>
          <p:cNvPr id="30723" name="Picture 4"/>
          <p:cNvPicPr>
            <a:picLocks noChangeAspect="1" noChangeArrowheads="1"/>
          </p:cNvPicPr>
          <p:nvPr/>
        </p:nvPicPr>
        <p:blipFill>
          <a:blip r:embed="rId3"/>
          <a:srcRect/>
          <a:stretch>
            <a:fillRect/>
          </a:stretch>
        </p:blipFill>
        <p:spPr bwMode="auto">
          <a:xfrm>
            <a:off x="0" y="1219200"/>
            <a:ext cx="3919538" cy="990600"/>
          </a:xfrm>
          <a:prstGeom prst="rect">
            <a:avLst/>
          </a:prstGeom>
          <a:noFill/>
          <a:ln w="12700" cap="sq">
            <a:noFill/>
            <a:miter lim="800000"/>
            <a:headEnd type="none" w="sm" len="sm"/>
            <a:tailEnd type="none" w="sm" len="sm"/>
          </a:ln>
        </p:spPr>
      </p:pic>
      <p:pic>
        <p:nvPicPr>
          <p:cNvPr id="30724" name="Picture 5"/>
          <p:cNvPicPr>
            <a:picLocks noChangeAspect="1" noChangeArrowheads="1"/>
          </p:cNvPicPr>
          <p:nvPr/>
        </p:nvPicPr>
        <p:blipFill>
          <a:blip r:embed="rId4"/>
          <a:srcRect/>
          <a:stretch>
            <a:fillRect/>
          </a:stretch>
        </p:blipFill>
        <p:spPr bwMode="auto">
          <a:xfrm>
            <a:off x="304800" y="2438400"/>
            <a:ext cx="4191000" cy="1014413"/>
          </a:xfrm>
          <a:prstGeom prst="rect">
            <a:avLst/>
          </a:prstGeom>
          <a:noFill/>
          <a:ln w="12700" cap="sq">
            <a:noFill/>
            <a:miter lim="800000"/>
            <a:headEnd type="none" w="sm" len="sm"/>
            <a:tailEnd type="none" w="sm" len="sm"/>
          </a:ln>
        </p:spPr>
      </p:pic>
      <p:pic>
        <p:nvPicPr>
          <p:cNvPr id="30725" name="Picture 6"/>
          <p:cNvPicPr>
            <a:picLocks noChangeAspect="1" noChangeArrowheads="1"/>
          </p:cNvPicPr>
          <p:nvPr/>
        </p:nvPicPr>
        <p:blipFill>
          <a:blip r:embed="rId5"/>
          <a:srcRect/>
          <a:stretch>
            <a:fillRect/>
          </a:stretch>
        </p:blipFill>
        <p:spPr bwMode="auto">
          <a:xfrm>
            <a:off x="5334000" y="914400"/>
            <a:ext cx="2362200" cy="1774825"/>
          </a:xfrm>
          <a:prstGeom prst="rect">
            <a:avLst/>
          </a:prstGeom>
          <a:noFill/>
          <a:ln w="12700" cap="sq">
            <a:noFill/>
            <a:miter lim="800000"/>
            <a:headEnd type="none" w="sm" len="sm"/>
            <a:tailEnd type="none" w="sm" len="sm"/>
          </a:ln>
        </p:spPr>
      </p:pic>
      <p:pic>
        <p:nvPicPr>
          <p:cNvPr id="30726" name="Picture 7"/>
          <p:cNvPicPr>
            <a:picLocks noChangeAspect="1" noChangeArrowheads="1"/>
          </p:cNvPicPr>
          <p:nvPr/>
        </p:nvPicPr>
        <p:blipFill>
          <a:blip r:embed="rId6"/>
          <a:srcRect/>
          <a:stretch>
            <a:fillRect/>
          </a:stretch>
        </p:blipFill>
        <p:spPr bwMode="auto">
          <a:xfrm>
            <a:off x="304800" y="3581400"/>
            <a:ext cx="4418013" cy="838200"/>
          </a:xfrm>
          <a:prstGeom prst="rect">
            <a:avLst/>
          </a:prstGeom>
          <a:noFill/>
          <a:ln w="12700" cap="sq">
            <a:noFill/>
            <a:miter lim="800000"/>
            <a:headEnd type="none" w="sm" len="sm"/>
            <a:tailEnd type="none" w="sm" len="sm"/>
          </a:ln>
        </p:spPr>
      </p:pic>
      <p:pic>
        <p:nvPicPr>
          <p:cNvPr id="30727" name="Picture 8"/>
          <p:cNvPicPr>
            <a:picLocks noChangeAspect="1" noChangeArrowheads="1"/>
          </p:cNvPicPr>
          <p:nvPr/>
        </p:nvPicPr>
        <p:blipFill>
          <a:blip r:embed="rId7"/>
          <a:srcRect/>
          <a:stretch>
            <a:fillRect/>
          </a:stretch>
        </p:blipFill>
        <p:spPr bwMode="auto">
          <a:xfrm>
            <a:off x="5562600" y="2743200"/>
            <a:ext cx="3581400" cy="1336675"/>
          </a:xfrm>
          <a:prstGeom prst="rect">
            <a:avLst/>
          </a:prstGeom>
          <a:noFill/>
          <a:ln w="12700" cap="sq">
            <a:noFill/>
            <a:miter lim="800000"/>
            <a:headEnd type="none" w="sm" len="sm"/>
            <a:tailEnd type="none" w="sm" len="sm"/>
          </a:ln>
        </p:spPr>
      </p:pic>
      <p:pic>
        <p:nvPicPr>
          <p:cNvPr id="30728" name="Picture 9"/>
          <p:cNvPicPr>
            <a:picLocks noChangeAspect="1" noChangeArrowheads="1"/>
          </p:cNvPicPr>
          <p:nvPr/>
        </p:nvPicPr>
        <p:blipFill>
          <a:blip r:embed="rId8"/>
          <a:srcRect/>
          <a:stretch>
            <a:fillRect/>
          </a:stretch>
        </p:blipFill>
        <p:spPr bwMode="auto">
          <a:xfrm>
            <a:off x="0" y="4495800"/>
            <a:ext cx="3810000" cy="1512888"/>
          </a:xfrm>
          <a:prstGeom prst="rect">
            <a:avLst/>
          </a:prstGeom>
          <a:noFill/>
          <a:ln w="12700" cap="sq">
            <a:noFill/>
            <a:miter lim="800000"/>
            <a:headEnd type="none" w="sm" len="sm"/>
            <a:tailEnd type="none" w="sm" len="sm"/>
          </a:ln>
        </p:spPr>
      </p:pic>
      <p:pic>
        <p:nvPicPr>
          <p:cNvPr id="30729" name="Picture 10"/>
          <p:cNvPicPr>
            <a:picLocks noChangeAspect="1" noChangeArrowheads="1"/>
          </p:cNvPicPr>
          <p:nvPr/>
        </p:nvPicPr>
        <p:blipFill>
          <a:blip r:embed="rId9"/>
          <a:srcRect/>
          <a:stretch>
            <a:fillRect/>
          </a:stretch>
        </p:blipFill>
        <p:spPr bwMode="auto">
          <a:xfrm>
            <a:off x="5791200" y="4267200"/>
            <a:ext cx="3352800" cy="1185863"/>
          </a:xfrm>
          <a:prstGeom prst="rect">
            <a:avLst/>
          </a:prstGeom>
          <a:noFill/>
          <a:ln w="12700" cap="sq">
            <a:noFill/>
            <a:miter lim="800000"/>
            <a:headEnd type="none" w="sm" len="sm"/>
            <a:tailEnd type="none" w="sm" len="sm"/>
          </a:ln>
        </p:spPr>
      </p:pic>
      <p:pic>
        <p:nvPicPr>
          <p:cNvPr id="30730" name="Picture 11"/>
          <p:cNvPicPr>
            <a:picLocks noChangeAspect="1" noChangeArrowheads="1"/>
          </p:cNvPicPr>
          <p:nvPr/>
        </p:nvPicPr>
        <p:blipFill>
          <a:blip r:embed="rId10"/>
          <a:srcRect/>
          <a:stretch>
            <a:fillRect/>
          </a:stretch>
        </p:blipFill>
        <p:spPr bwMode="auto">
          <a:xfrm>
            <a:off x="4191000" y="5553075"/>
            <a:ext cx="3038475" cy="1304925"/>
          </a:xfrm>
          <a:prstGeom prst="rect">
            <a:avLst/>
          </a:prstGeom>
          <a:noFill/>
          <a:ln w="12700" cap="sq">
            <a:noFill/>
            <a:miter lim="800000"/>
            <a:headEnd type="none" w="sm" len="sm"/>
            <a:tailEnd type="none" w="sm" len="sm"/>
          </a:ln>
        </p:spPr>
      </p:pic>
    </p:spTree>
  </p:cSld>
  <p:clrMapOvr>
    <a:masterClrMapping/>
  </p:clrMapOvr>
  <p:transition advClick="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The Last Word</a:t>
            </a:r>
          </a:p>
        </p:txBody>
      </p:sp>
      <p:sp>
        <p:nvSpPr>
          <p:cNvPr id="31747" name="Rectangle 3"/>
          <p:cNvSpPr>
            <a:spLocks noGrp="1" noChangeArrowheads="1"/>
          </p:cNvSpPr>
          <p:nvPr>
            <p:ph type="body" sz="half" idx="1"/>
          </p:nvPr>
        </p:nvSpPr>
        <p:spPr/>
        <p:txBody>
          <a:bodyPr/>
          <a:lstStyle/>
          <a:p>
            <a:pPr eaLnBrk="1" hangingPunct="1">
              <a:lnSpc>
                <a:spcPct val="80000"/>
              </a:lnSpc>
              <a:buFontTx/>
              <a:buNone/>
            </a:pPr>
            <a:r>
              <a:rPr lang="en-US" sz="2400" smtClean="0"/>
              <a:t>T</a:t>
            </a:r>
          </a:p>
          <a:p>
            <a:pPr eaLnBrk="1" hangingPunct="1">
              <a:lnSpc>
                <a:spcPct val="80000"/>
              </a:lnSpc>
              <a:buFontTx/>
              <a:buNone/>
            </a:pPr>
            <a:r>
              <a:rPr lang="en-US" sz="2400" smtClean="0"/>
              <a:t>H</a:t>
            </a:r>
          </a:p>
          <a:p>
            <a:pPr eaLnBrk="1" hangingPunct="1">
              <a:lnSpc>
                <a:spcPct val="80000"/>
              </a:lnSpc>
              <a:buFontTx/>
              <a:buNone/>
            </a:pPr>
            <a:r>
              <a:rPr lang="en-US" sz="2400" smtClean="0"/>
              <a:t>I</a:t>
            </a:r>
          </a:p>
          <a:p>
            <a:pPr eaLnBrk="1" hangingPunct="1">
              <a:lnSpc>
                <a:spcPct val="80000"/>
              </a:lnSpc>
              <a:buFontTx/>
              <a:buNone/>
            </a:pPr>
            <a:r>
              <a:rPr lang="en-US" sz="2400" smtClean="0"/>
              <a:t>N</a:t>
            </a:r>
          </a:p>
          <a:p>
            <a:pPr eaLnBrk="1" hangingPunct="1">
              <a:lnSpc>
                <a:spcPct val="80000"/>
              </a:lnSpc>
              <a:buFontTx/>
              <a:buNone/>
            </a:pPr>
            <a:r>
              <a:rPr lang="en-US" sz="2400" smtClean="0"/>
              <a:t>K</a:t>
            </a:r>
          </a:p>
          <a:p>
            <a:pPr eaLnBrk="1" hangingPunct="1">
              <a:lnSpc>
                <a:spcPct val="80000"/>
              </a:lnSpc>
              <a:buFontTx/>
              <a:buNone/>
            </a:pPr>
            <a:r>
              <a:rPr lang="en-US" sz="2400" smtClean="0"/>
              <a:t>A</a:t>
            </a:r>
          </a:p>
          <a:p>
            <a:pPr eaLnBrk="1" hangingPunct="1">
              <a:lnSpc>
                <a:spcPct val="80000"/>
              </a:lnSpc>
              <a:buFontTx/>
              <a:buNone/>
            </a:pPr>
            <a:r>
              <a:rPr lang="en-US" sz="2400" smtClean="0"/>
              <a:t>L</a:t>
            </a:r>
          </a:p>
          <a:p>
            <a:pPr eaLnBrk="1" hangingPunct="1">
              <a:lnSpc>
                <a:spcPct val="80000"/>
              </a:lnSpc>
              <a:buFontTx/>
              <a:buNone/>
            </a:pPr>
            <a:r>
              <a:rPr lang="en-US" sz="2400" smtClean="0"/>
              <a:t>O</a:t>
            </a:r>
          </a:p>
          <a:p>
            <a:pPr eaLnBrk="1" hangingPunct="1">
              <a:lnSpc>
                <a:spcPct val="80000"/>
              </a:lnSpc>
              <a:buFontTx/>
              <a:buNone/>
            </a:pPr>
            <a:r>
              <a:rPr lang="en-US" sz="2400" smtClean="0"/>
              <a:t>U</a:t>
            </a:r>
          </a:p>
          <a:p>
            <a:pPr eaLnBrk="1" hangingPunct="1">
              <a:lnSpc>
                <a:spcPct val="80000"/>
              </a:lnSpc>
              <a:buFontTx/>
              <a:buNone/>
            </a:pPr>
            <a:r>
              <a:rPr lang="en-US" sz="2400" smtClean="0"/>
              <a:t>D</a:t>
            </a:r>
          </a:p>
        </p:txBody>
      </p:sp>
      <p:pic>
        <p:nvPicPr>
          <p:cNvPr id="31748" name="Picture 4" descr="reflect"/>
          <p:cNvPicPr>
            <a:picLocks noGrp="1" noChangeAspect="1" noChangeArrowheads="1"/>
          </p:cNvPicPr>
          <p:nvPr>
            <p:ph sz="half" idx="2"/>
          </p:nvPr>
        </p:nvPicPr>
        <p:blipFill>
          <a:blip r:embed="rId3"/>
          <a:srcRect/>
          <a:stretch>
            <a:fillRect/>
          </a:stretch>
        </p:blipFill>
        <p:spPr>
          <a:xfrm>
            <a:off x="3886200" y="1600200"/>
            <a:ext cx="4038600" cy="4076700"/>
          </a:xfrm>
          <a:noFill/>
        </p:spPr>
      </p:pic>
    </p:spTree>
  </p:cSld>
  <p:clrMapOvr>
    <a:masterClrMapping/>
  </p:clrMapOvr>
  <p:transition advClick="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marL="484632" indent="0" eaLnBrk="1" fontAlgn="auto" hangingPunct="1">
              <a:spcAft>
                <a:spcPts val="0"/>
              </a:spcAft>
              <a:defRPr/>
            </a:pPr>
            <a:r>
              <a:rPr lang="en-US" b="1">
                <a:solidFill>
                  <a:schemeClr val="accent1">
                    <a:tint val="83000"/>
                    <a:satMod val="150000"/>
                  </a:schemeClr>
                </a:solidFill>
              </a:rPr>
              <a:t>Evaluating this session:</a:t>
            </a:r>
          </a:p>
        </p:txBody>
      </p:sp>
      <p:sp>
        <p:nvSpPr>
          <p:cNvPr id="32771" name="Rectangle 3"/>
          <p:cNvSpPr>
            <a:spLocks noGrp="1" noChangeArrowheads="1"/>
          </p:cNvSpPr>
          <p:nvPr>
            <p:ph idx="1"/>
          </p:nvPr>
        </p:nvSpPr>
        <p:spPr>
          <a:xfrm>
            <a:off x="152400" y="1600200"/>
            <a:ext cx="8839200" cy="4525963"/>
          </a:xfrm>
        </p:spPr>
        <p:txBody>
          <a:bodyPr/>
          <a:lstStyle/>
          <a:p>
            <a:pPr eaLnBrk="1" hangingPunct="1">
              <a:lnSpc>
                <a:spcPct val="90000"/>
              </a:lnSpc>
              <a:buFontTx/>
              <a:buNone/>
            </a:pPr>
            <a:r>
              <a:rPr lang="en-US" smtClean="0"/>
              <a:t>Please note that you leave this session with:</a:t>
            </a:r>
          </a:p>
          <a:p>
            <a:pPr lvl="1" eaLnBrk="1" hangingPunct="1">
              <a:lnSpc>
                <a:spcPct val="90000"/>
              </a:lnSpc>
            </a:pPr>
            <a:r>
              <a:rPr lang="en-US" smtClean="0"/>
              <a:t>Good notes to use for think-alouds</a:t>
            </a:r>
          </a:p>
          <a:p>
            <a:pPr lvl="1" eaLnBrk="1" hangingPunct="1">
              <a:lnSpc>
                <a:spcPct val="90000"/>
              </a:lnSpc>
            </a:pPr>
            <a:r>
              <a:rPr lang="en-US" smtClean="0"/>
              <a:t>Think Aloud bookmarks</a:t>
            </a:r>
          </a:p>
          <a:p>
            <a:pPr lvl="1" eaLnBrk="1" hangingPunct="1">
              <a:lnSpc>
                <a:spcPct val="90000"/>
              </a:lnSpc>
            </a:pPr>
            <a:r>
              <a:rPr lang="en-US" smtClean="0"/>
              <a:t>Other print and online resources in your handouts</a:t>
            </a:r>
          </a:p>
          <a:p>
            <a:pPr eaLnBrk="1" hangingPunct="1">
              <a:lnSpc>
                <a:spcPct val="90000"/>
              </a:lnSpc>
              <a:buFontTx/>
              <a:buNone/>
            </a:pPr>
            <a:endParaRPr lang="en-US" smtClean="0"/>
          </a:p>
          <a:p>
            <a:pPr algn="ctr" eaLnBrk="1" hangingPunct="1">
              <a:lnSpc>
                <a:spcPct val="90000"/>
              </a:lnSpc>
              <a:buFontTx/>
              <a:buNone/>
            </a:pPr>
            <a:r>
              <a:rPr lang="en-US" b="1" smtClean="0"/>
              <a:t>Thank you for coming! </a:t>
            </a:r>
          </a:p>
          <a:p>
            <a:pPr algn="ctr" eaLnBrk="1" hangingPunct="1">
              <a:lnSpc>
                <a:spcPct val="90000"/>
              </a:lnSpc>
              <a:buFontTx/>
              <a:buNone/>
            </a:pPr>
            <a:r>
              <a:rPr lang="en-US" b="1" smtClean="0"/>
              <a:t>Please fill out the evaluation form.</a:t>
            </a:r>
          </a:p>
          <a:p>
            <a:pPr eaLnBrk="1" hangingPunct="1">
              <a:lnSpc>
                <a:spcPct val="90000"/>
              </a:lnSpc>
              <a:buFontTx/>
              <a:buNone/>
            </a:pPr>
            <a:endParaRPr lang="en-US" b="1" smtClean="0"/>
          </a:p>
          <a:p>
            <a:pPr eaLnBrk="1" hangingPunct="1">
              <a:lnSpc>
                <a:spcPct val="90000"/>
              </a:lnSpc>
              <a:buFontTx/>
              <a:buNone/>
            </a:pPr>
            <a:endParaRPr lang="en-US" smtClean="0"/>
          </a:p>
        </p:txBody>
      </p:sp>
    </p:spTree>
  </p:cSld>
  <p:clrMapOvr>
    <a:masterClrMapping/>
  </p:clrMapOvr>
  <p:transition advClick="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3"/>
          <p:cNvSpPr>
            <a:spLocks noGrp="1" noChangeArrowheads="1"/>
          </p:cNvSpPr>
          <p:nvPr>
            <p:ph idx="4294967295"/>
          </p:nvPr>
        </p:nvSpPr>
        <p:spPr>
          <a:xfrm>
            <a:off x="0" y="1600200"/>
            <a:ext cx="8229600" cy="5257800"/>
          </a:xfrm>
        </p:spPr>
        <p:txBody>
          <a:bodyPr>
            <a:normAutofit fontScale="85000" lnSpcReduction="20000"/>
          </a:bodyPr>
          <a:lstStyle/>
          <a:p>
            <a:pPr marL="365125" indent="-255588" eaLnBrk="1" fontAlgn="auto" hangingPunct="1">
              <a:spcAft>
                <a:spcPts val="0"/>
              </a:spcAft>
              <a:buFont typeface="Wingdings" pitchFamily="2" charset="2"/>
              <a:buNone/>
              <a:defRPr/>
            </a:pPr>
            <a:r>
              <a:rPr lang="en-US" dirty="0"/>
              <a:t>	</a:t>
            </a:r>
            <a:r>
              <a:rPr lang="en-US" sz="3400" dirty="0"/>
              <a:t>List three big ideas from today’s in-service.</a:t>
            </a:r>
          </a:p>
          <a:p>
            <a:pPr marL="365125" indent="-255588" eaLnBrk="1" fontAlgn="auto" hangingPunct="1">
              <a:spcAft>
                <a:spcPts val="0"/>
              </a:spcAft>
              <a:buFont typeface="Wingdings" pitchFamily="2" charset="2"/>
              <a:buNone/>
              <a:defRPr/>
            </a:pPr>
            <a:endParaRPr lang="en-US" sz="3400" dirty="0"/>
          </a:p>
          <a:p>
            <a:pPr marL="365125" indent="-255588" eaLnBrk="1" fontAlgn="auto" hangingPunct="1">
              <a:spcAft>
                <a:spcPts val="0"/>
              </a:spcAft>
              <a:buFont typeface="Wingdings" pitchFamily="2" charset="2"/>
              <a:buNone/>
              <a:defRPr/>
            </a:pPr>
            <a:r>
              <a:rPr lang="en-US" sz="3400" dirty="0"/>
              <a:t>	List two ways you plan to share this information with your teachers that will impact instruction and student learning.</a:t>
            </a:r>
          </a:p>
          <a:p>
            <a:pPr marL="365125" indent="-255588" eaLnBrk="1" fontAlgn="auto" hangingPunct="1">
              <a:spcAft>
                <a:spcPts val="0"/>
              </a:spcAft>
              <a:buFont typeface="Wingdings" pitchFamily="2" charset="2"/>
              <a:buNone/>
              <a:defRPr/>
            </a:pPr>
            <a:endParaRPr lang="en-US" sz="3400" dirty="0"/>
          </a:p>
          <a:p>
            <a:pPr marL="365125" indent="-255588" eaLnBrk="1" fontAlgn="auto" hangingPunct="1">
              <a:spcAft>
                <a:spcPts val="0"/>
              </a:spcAft>
              <a:buFont typeface="Wingdings" pitchFamily="2" charset="2"/>
              <a:buNone/>
              <a:defRPr/>
            </a:pPr>
            <a:r>
              <a:rPr lang="en-US" sz="3400" dirty="0"/>
              <a:t>	List one question you still have.</a:t>
            </a:r>
          </a:p>
          <a:p>
            <a:pPr marL="365125" indent="-255588" eaLnBrk="1" fontAlgn="auto" hangingPunct="1">
              <a:spcAft>
                <a:spcPts val="0"/>
              </a:spcAft>
              <a:buFont typeface="Wingdings" pitchFamily="2" charset="2"/>
              <a:buNone/>
              <a:defRPr/>
            </a:pPr>
            <a:endParaRPr lang="en-US" sz="3400" dirty="0"/>
          </a:p>
          <a:p>
            <a:pPr marL="365125" indent="-255588" eaLnBrk="1" fontAlgn="auto" hangingPunct="1">
              <a:spcAft>
                <a:spcPts val="0"/>
              </a:spcAft>
              <a:buFont typeface="Wingdings" pitchFamily="2" charset="2"/>
              <a:buNone/>
              <a:defRPr/>
            </a:pPr>
            <a:r>
              <a:rPr lang="en-US" dirty="0"/>
              <a:t>	</a:t>
            </a:r>
          </a:p>
          <a:p>
            <a:pPr marL="365125" indent="-255588" eaLnBrk="1" fontAlgn="auto" hangingPunct="1">
              <a:spcAft>
                <a:spcPts val="0"/>
              </a:spcAft>
              <a:buFont typeface="Wingdings" pitchFamily="2" charset="2"/>
              <a:buNone/>
              <a:defRPr/>
            </a:pPr>
            <a:endParaRPr lang="en-US" dirty="0"/>
          </a:p>
          <a:p>
            <a:pPr marL="365125" indent="-255588" eaLnBrk="1" fontAlgn="auto" hangingPunct="1">
              <a:spcAft>
                <a:spcPts val="0"/>
              </a:spcAft>
              <a:buFont typeface="Wingdings" pitchFamily="2" charset="2"/>
              <a:buNone/>
              <a:defRPr/>
            </a:pPr>
            <a:endParaRPr lang="en-US" dirty="0"/>
          </a:p>
          <a:p>
            <a:pPr marL="365125" indent="-255588" eaLnBrk="1" fontAlgn="auto" hangingPunct="1">
              <a:spcAft>
                <a:spcPts val="0"/>
              </a:spcAft>
              <a:buFont typeface="Wingdings" pitchFamily="2" charset="2"/>
              <a:buNone/>
              <a:defRPr/>
            </a:pPr>
            <a:r>
              <a:rPr lang="en-US" dirty="0"/>
              <a:t>	</a:t>
            </a:r>
          </a:p>
        </p:txBody>
      </p:sp>
      <p:sp>
        <p:nvSpPr>
          <p:cNvPr id="3379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en-US" sz="4400">
                <a:solidFill>
                  <a:schemeClr val="accent1"/>
                </a:solidFill>
              </a:rPr>
              <a:t>Reflection: 3-2-1</a:t>
            </a:r>
          </a:p>
        </p:txBody>
      </p:sp>
    </p:spTree>
  </p:cSld>
  <p:clrMapOvr>
    <a:masterClrMapping/>
  </p:clrMapOvr>
  <p:transition advClick="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457200" y="1676400"/>
            <a:ext cx="8229600" cy="4525963"/>
          </a:xfrm>
        </p:spPr>
        <p:txBody>
          <a:bodyPr>
            <a:normAutofit fontScale="85000" lnSpcReduction="20000"/>
          </a:bodyPr>
          <a:lstStyle/>
          <a:p>
            <a:pPr marL="365125" indent="-255588" eaLnBrk="1" fontAlgn="auto" hangingPunct="1">
              <a:lnSpc>
                <a:spcPct val="70000"/>
              </a:lnSpc>
              <a:spcAft>
                <a:spcPts val="0"/>
              </a:spcAft>
              <a:buFont typeface="Wingdings" pitchFamily="2" charset="2"/>
              <a:buNone/>
              <a:defRPr/>
            </a:pPr>
            <a:r>
              <a:rPr lang="en-US" sz="1900" dirty="0"/>
              <a:t>Florida Online Reading Professional Development </a:t>
            </a:r>
          </a:p>
          <a:p>
            <a:pPr marL="365125" indent="-255588" eaLnBrk="1" fontAlgn="auto" hangingPunct="1">
              <a:lnSpc>
                <a:spcPct val="70000"/>
              </a:lnSpc>
              <a:spcAft>
                <a:spcPts val="0"/>
              </a:spcAft>
              <a:buFont typeface="Wingdings" pitchFamily="2" charset="2"/>
              <a:buNone/>
              <a:defRPr/>
            </a:pPr>
            <a:r>
              <a:rPr lang="en-US" sz="1900" dirty="0">
                <a:hlinkClick r:id="rId3"/>
              </a:rPr>
              <a:t>http://www.forpd.ucf.edu</a:t>
            </a:r>
            <a:endParaRPr lang="en-US" sz="1900" dirty="0"/>
          </a:p>
          <a:p>
            <a:pPr marL="365125" indent="-255588" eaLnBrk="1" fontAlgn="auto" hangingPunct="1">
              <a:lnSpc>
                <a:spcPct val="70000"/>
              </a:lnSpc>
              <a:spcAft>
                <a:spcPts val="0"/>
              </a:spcAft>
              <a:buFont typeface="Wingdings" pitchFamily="2" charset="2"/>
              <a:buNone/>
              <a:defRPr/>
            </a:pPr>
            <a:endParaRPr lang="en-US" sz="1900" dirty="0"/>
          </a:p>
          <a:p>
            <a:pPr marL="365125" indent="-255588" eaLnBrk="1" fontAlgn="auto" hangingPunct="1">
              <a:lnSpc>
                <a:spcPct val="70000"/>
              </a:lnSpc>
              <a:spcAft>
                <a:spcPts val="0"/>
              </a:spcAft>
              <a:buFont typeface="Wingdings" pitchFamily="2" charset="2"/>
              <a:buNone/>
              <a:defRPr/>
            </a:pPr>
            <a:r>
              <a:rPr lang="en-US" sz="1900" dirty="0"/>
              <a:t>Beers, K. (2003). </a:t>
            </a:r>
            <a:r>
              <a:rPr lang="en-US" sz="1900" i="1" dirty="0"/>
              <a:t>When Kids Can’t Read What Teachers Can Do.</a:t>
            </a:r>
            <a:r>
              <a:rPr lang="en-US" sz="1900" dirty="0"/>
              <a:t> Portsmouth, NH: </a:t>
            </a:r>
            <a:r>
              <a:rPr lang="en-US" sz="1900" dirty="0" err="1"/>
              <a:t>Heinemen</a:t>
            </a:r>
            <a:r>
              <a:rPr lang="en-US" sz="1900" dirty="0"/>
              <a:t>.</a:t>
            </a:r>
          </a:p>
          <a:p>
            <a:pPr marL="365125" indent="-255588" eaLnBrk="1" fontAlgn="auto" hangingPunct="1">
              <a:lnSpc>
                <a:spcPct val="70000"/>
              </a:lnSpc>
              <a:spcAft>
                <a:spcPts val="0"/>
              </a:spcAft>
              <a:buFont typeface="Wingdings" pitchFamily="2" charset="2"/>
              <a:buNone/>
              <a:defRPr/>
            </a:pPr>
            <a:endParaRPr lang="en-US" sz="1900" dirty="0"/>
          </a:p>
          <a:p>
            <a:pPr marL="365125" indent="-255588" eaLnBrk="1" fontAlgn="auto" hangingPunct="1">
              <a:lnSpc>
                <a:spcPct val="70000"/>
              </a:lnSpc>
              <a:spcAft>
                <a:spcPts val="0"/>
              </a:spcAft>
              <a:buFont typeface="Wingdings" pitchFamily="2" charset="2"/>
              <a:buNone/>
              <a:defRPr/>
            </a:pPr>
            <a:r>
              <a:rPr lang="en-US" sz="1900" dirty="0" err="1"/>
              <a:t>Blachowics</a:t>
            </a:r>
            <a:r>
              <a:rPr lang="en-US" sz="1900" dirty="0"/>
              <a:t>, C, &amp; Ogle, D. (2001). </a:t>
            </a:r>
            <a:r>
              <a:rPr lang="en-US" sz="1900" i="1" dirty="0"/>
              <a:t>Reading Comprehension: Strategies for Independent Learners. </a:t>
            </a:r>
            <a:r>
              <a:rPr lang="en-US" sz="1900" dirty="0"/>
              <a:t>New York, NY: The Guilford Press.</a:t>
            </a:r>
            <a:endParaRPr lang="en-US" sz="1900" i="1" dirty="0"/>
          </a:p>
          <a:p>
            <a:pPr marL="365125" indent="-255588" eaLnBrk="1" fontAlgn="auto" hangingPunct="1">
              <a:lnSpc>
                <a:spcPct val="70000"/>
              </a:lnSpc>
              <a:spcAft>
                <a:spcPts val="0"/>
              </a:spcAft>
              <a:buFont typeface="Wingdings" pitchFamily="2" charset="2"/>
              <a:buNone/>
              <a:defRPr/>
            </a:pPr>
            <a:endParaRPr lang="en-US" sz="1900" dirty="0"/>
          </a:p>
          <a:p>
            <a:pPr marL="365125" indent="-255588" eaLnBrk="1" fontAlgn="auto" hangingPunct="1">
              <a:spcAft>
                <a:spcPts val="0"/>
              </a:spcAft>
              <a:buFontTx/>
              <a:buNone/>
              <a:defRPr/>
            </a:pPr>
            <a:r>
              <a:rPr lang="en-US" sz="1900" dirty="0" err="1"/>
              <a:t>Caroselli</a:t>
            </a:r>
            <a:r>
              <a:rPr lang="en-US" sz="1900" dirty="0"/>
              <a:t>, M. (1998). </a:t>
            </a:r>
            <a:r>
              <a:rPr lang="en-US" sz="1900" i="1" dirty="0"/>
              <a:t>Great Session Openers, Closers &amp; Energizers. </a:t>
            </a:r>
            <a:r>
              <a:rPr lang="en-US" sz="1900" dirty="0"/>
              <a:t>New York: </a:t>
            </a:r>
            <a:r>
              <a:rPr lang="en-US" sz="1900" dirty="0" err="1"/>
              <a:t>MacGraw</a:t>
            </a:r>
            <a:r>
              <a:rPr lang="en-US" sz="1900" dirty="0"/>
              <a:t>-Hill</a:t>
            </a:r>
            <a:r>
              <a:rPr lang="en-US" sz="1900" dirty="0" smtClean="0"/>
              <a:t>.</a:t>
            </a:r>
          </a:p>
          <a:p>
            <a:pPr marL="365125" indent="-255588" eaLnBrk="1" fontAlgn="auto" hangingPunct="1">
              <a:spcAft>
                <a:spcPts val="0"/>
              </a:spcAft>
              <a:buFontTx/>
              <a:buNone/>
              <a:defRPr/>
            </a:pPr>
            <a:endParaRPr lang="en-US" sz="1900" dirty="0" smtClean="0"/>
          </a:p>
          <a:p>
            <a:pPr marL="365125" indent="-255588" eaLnBrk="1" fontAlgn="auto" hangingPunct="1">
              <a:spcAft>
                <a:spcPts val="0"/>
              </a:spcAft>
              <a:buFontTx/>
              <a:buNone/>
              <a:defRPr/>
            </a:pPr>
            <a:r>
              <a:rPr lang="en-US" sz="1900" dirty="0" err="1" smtClean="0"/>
              <a:t>Farstrup</a:t>
            </a:r>
            <a:r>
              <a:rPr lang="en-US" sz="1900" dirty="0" smtClean="0"/>
              <a:t>, A. E., &amp; Samuels S. J. (2002). What Research Has to Say About Reading Instruction. Newark, DE: International Reading Association.</a:t>
            </a:r>
            <a:endParaRPr lang="en-US" sz="1900" dirty="0"/>
          </a:p>
          <a:p>
            <a:pPr marL="365125" indent="-255588" eaLnBrk="1" fontAlgn="auto" hangingPunct="1">
              <a:lnSpc>
                <a:spcPct val="70000"/>
              </a:lnSpc>
              <a:spcAft>
                <a:spcPts val="0"/>
              </a:spcAft>
              <a:buFont typeface="Wingdings" pitchFamily="2" charset="2"/>
              <a:buNone/>
              <a:defRPr/>
            </a:pPr>
            <a:endParaRPr lang="en-US" sz="1900" dirty="0"/>
          </a:p>
          <a:p>
            <a:pPr marL="365125" indent="-255588" eaLnBrk="1" fontAlgn="auto" hangingPunct="1">
              <a:lnSpc>
                <a:spcPct val="70000"/>
              </a:lnSpc>
              <a:spcAft>
                <a:spcPts val="0"/>
              </a:spcAft>
              <a:buFont typeface="Wingdings" pitchFamily="2" charset="2"/>
              <a:buNone/>
              <a:defRPr/>
            </a:pPr>
            <a:r>
              <a:rPr lang="en-US" sz="1900" dirty="0"/>
              <a:t>Harvey, S. &amp; </a:t>
            </a:r>
            <a:r>
              <a:rPr lang="en-US" sz="1900" dirty="0" err="1"/>
              <a:t>Goudvis</a:t>
            </a:r>
            <a:r>
              <a:rPr lang="en-US" sz="1900" dirty="0"/>
              <a:t>, A.  (2007).  </a:t>
            </a:r>
            <a:r>
              <a:rPr lang="en-US" sz="1900" i="1" dirty="0"/>
              <a:t>Strategies that work: Teaching comprehension for understanding and engagement</a:t>
            </a:r>
            <a:r>
              <a:rPr lang="en-US" sz="1900" dirty="0"/>
              <a:t>.  Portland, ME: </a:t>
            </a:r>
            <a:r>
              <a:rPr lang="en-US" sz="1900" dirty="0" err="1"/>
              <a:t>Stenhouse</a:t>
            </a:r>
            <a:r>
              <a:rPr lang="en-US" sz="1900" dirty="0"/>
              <a:t>.</a:t>
            </a:r>
          </a:p>
          <a:p>
            <a:pPr marL="365125" indent="-255588" eaLnBrk="1" fontAlgn="auto" hangingPunct="1">
              <a:lnSpc>
                <a:spcPct val="70000"/>
              </a:lnSpc>
              <a:spcAft>
                <a:spcPts val="0"/>
              </a:spcAft>
              <a:buFont typeface="Wingdings" pitchFamily="2" charset="2"/>
              <a:buNone/>
              <a:defRPr/>
            </a:pPr>
            <a:endParaRPr lang="en-US" sz="1900" dirty="0"/>
          </a:p>
          <a:p>
            <a:pPr marL="365125" indent="-255588" eaLnBrk="1" fontAlgn="auto" hangingPunct="1">
              <a:lnSpc>
                <a:spcPct val="70000"/>
              </a:lnSpc>
              <a:spcAft>
                <a:spcPts val="0"/>
              </a:spcAft>
              <a:buFont typeface="Wingdings" pitchFamily="2" charset="2"/>
              <a:buNone/>
              <a:defRPr/>
            </a:pPr>
            <a:r>
              <a:rPr lang="en-US" sz="1900" dirty="0"/>
              <a:t>Tierney, R. J., &amp; </a:t>
            </a:r>
            <a:r>
              <a:rPr lang="en-US" sz="1900" dirty="0" err="1"/>
              <a:t>Readence</a:t>
            </a:r>
            <a:r>
              <a:rPr lang="en-US" sz="1900" dirty="0"/>
              <a:t>, J. E.  (2000).  </a:t>
            </a:r>
            <a:r>
              <a:rPr lang="en-US" sz="1900" i="1" dirty="0"/>
              <a:t>Reading strategies and practices: A </a:t>
            </a:r>
            <a:r>
              <a:rPr lang="en-US" sz="1900" i="1" dirty="0" err="1"/>
              <a:t>compedium</a:t>
            </a:r>
            <a:r>
              <a:rPr lang="en-US" sz="1900" dirty="0"/>
              <a:t>.  Boston, MA: </a:t>
            </a:r>
            <a:r>
              <a:rPr lang="en-US" sz="1900" dirty="0" err="1"/>
              <a:t>Allyn</a:t>
            </a:r>
            <a:r>
              <a:rPr lang="en-US" sz="1900" dirty="0"/>
              <a:t> and Bacon.</a:t>
            </a:r>
          </a:p>
          <a:p>
            <a:pPr marL="365125" indent="-255588" eaLnBrk="1" fontAlgn="auto" hangingPunct="1">
              <a:lnSpc>
                <a:spcPct val="70000"/>
              </a:lnSpc>
              <a:spcAft>
                <a:spcPts val="0"/>
              </a:spcAft>
              <a:buFont typeface="Wingdings" pitchFamily="2" charset="2"/>
              <a:buNone/>
              <a:defRPr/>
            </a:pPr>
            <a:endParaRPr lang="en-US" sz="1900" dirty="0"/>
          </a:p>
          <a:p>
            <a:pPr marL="365125" indent="-255588" eaLnBrk="1" fontAlgn="auto" hangingPunct="1">
              <a:lnSpc>
                <a:spcPct val="70000"/>
              </a:lnSpc>
              <a:spcAft>
                <a:spcPts val="0"/>
              </a:spcAft>
              <a:buFont typeface="Wingdings" pitchFamily="2" charset="2"/>
              <a:buNone/>
              <a:defRPr/>
            </a:pPr>
            <a:r>
              <a:rPr lang="en-US" sz="1900" dirty="0"/>
              <a:t>Wilhelm, J. D.  (2001).  </a:t>
            </a:r>
            <a:r>
              <a:rPr lang="en-US" sz="1900" i="1" dirty="0"/>
              <a:t>Improving comprehension with think-aloud strategies</a:t>
            </a:r>
            <a:r>
              <a:rPr lang="en-US" sz="1900" dirty="0"/>
              <a:t>.  New York, NY: Scholastic.</a:t>
            </a:r>
          </a:p>
          <a:p>
            <a:pPr marL="365125" indent="-255588" eaLnBrk="1" fontAlgn="auto" hangingPunct="1">
              <a:lnSpc>
                <a:spcPct val="70000"/>
              </a:lnSpc>
              <a:spcAft>
                <a:spcPts val="0"/>
              </a:spcAft>
              <a:buFont typeface="Wingdings" pitchFamily="2" charset="2"/>
              <a:buNone/>
              <a:defRPr/>
            </a:pPr>
            <a:endParaRPr lang="en-US" sz="1900" dirty="0"/>
          </a:p>
        </p:txBody>
      </p:sp>
      <p:sp>
        <p:nvSpPr>
          <p:cNvPr id="3481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en-US" sz="4400">
                <a:solidFill>
                  <a:schemeClr val="accent1"/>
                </a:solidFill>
              </a:rPr>
              <a:t>Resources</a:t>
            </a:r>
          </a:p>
        </p:txBody>
      </p:sp>
    </p:spTree>
  </p:cSld>
  <p:clrMapOvr>
    <a:masterClrMapping/>
  </p:clrMapOvr>
  <p:transition advClick="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idx="4294967295"/>
          </p:nvPr>
        </p:nvSpPr>
        <p:spPr>
          <a:xfrm>
            <a:off x="2438400" y="1600200"/>
            <a:ext cx="6705600" cy="5715000"/>
          </a:xfrm>
        </p:spPr>
        <p:txBody>
          <a:bodyPr/>
          <a:lstStyle/>
          <a:p>
            <a:pPr marL="365125" indent="-255588" algn="ctr" eaLnBrk="1" hangingPunct="1">
              <a:lnSpc>
                <a:spcPct val="90000"/>
              </a:lnSpc>
              <a:buFontTx/>
              <a:buNone/>
            </a:pPr>
            <a:r>
              <a:rPr lang="en-US" sz="3400" b="1" smtClean="0"/>
              <a:t>Carmen Concepcion      </a:t>
            </a:r>
            <a:r>
              <a:rPr lang="en-US" sz="3400" b="1" smtClean="0">
                <a:hlinkClick r:id="rId3"/>
              </a:rPr>
              <a:t>cconcepc@mail.ucf.edu</a:t>
            </a:r>
            <a:r>
              <a:rPr lang="en-US" sz="3400" b="1" smtClean="0"/>
              <a:t/>
            </a:r>
            <a:br>
              <a:rPr lang="en-US" sz="3400" b="1" smtClean="0"/>
            </a:br>
            <a:endParaRPr lang="en-US" sz="3400" b="1" smtClean="0"/>
          </a:p>
          <a:p>
            <a:pPr marL="365125" indent="-255588" algn="ctr" eaLnBrk="1" hangingPunct="1">
              <a:lnSpc>
                <a:spcPct val="90000"/>
              </a:lnSpc>
              <a:buFontTx/>
              <a:buNone/>
            </a:pPr>
            <a:r>
              <a:rPr lang="en-US" sz="3400" b="1" smtClean="0"/>
              <a:t>Jennifer Escandell      </a:t>
            </a:r>
          </a:p>
          <a:p>
            <a:pPr marL="365125" indent="-255588" algn="ctr" eaLnBrk="1" hangingPunct="1">
              <a:lnSpc>
                <a:spcPct val="90000"/>
              </a:lnSpc>
              <a:buFontTx/>
              <a:buNone/>
            </a:pPr>
            <a:r>
              <a:rPr lang="en-US" sz="3400" b="1" smtClean="0">
                <a:hlinkClick r:id="rId4"/>
              </a:rPr>
              <a:t>jescande@mail.ucf.edu</a:t>
            </a:r>
            <a:endParaRPr lang="en-US" sz="3400" b="1" smtClean="0"/>
          </a:p>
          <a:p>
            <a:pPr marL="365125" indent="-255588" algn="ctr" eaLnBrk="1" hangingPunct="1">
              <a:lnSpc>
                <a:spcPct val="90000"/>
              </a:lnSpc>
              <a:buFontTx/>
              <a:buNone/>
            </a:pPr>
            <a:r>
              <a:rPr lang="en-US" sz="3400" b="1" smtClean="0"/>
              <a:t/>
            </a:r>
            <a:br>
              <a:rPr lang="en-US" sz="3400" b="1" smtClean="0"/>
            </a:br>
            <a:r>
              <a:rPr lang="en-US" b="1" smtClean="0"/>
              <a:t/>
            </a:r>
            <a:br>
              <a:rPr lang="en-US" b="1" smtClean="0"/>
            </a:br>
            <a:endParaRPr lang="en-US" sz="3600" smtClean="0"/>
          </a:p>
        </p:txBody>
      </p:sp>
      <p:sp>
        <p:nvSpPr>
          <p:cNvPr id="3584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r>
              <a:rPr lang="en-US" sz="4400">
                <a:solidFill>
                  <a:schemeClr val="accent1"/>
                </a:solidFill>
              </a:rPr>
              <a:t>Contact Information</a:t>
            </a:r>
          </a:p>
        </p:txBody>
      </p:sp>
      <p:pic>
        <p:nvPicPr>
          <p:cNvPr id="35844" name="Picture 5" descr="On%20My%20Own"/>
          <p:cNvPicPr>
            <a:picLocks noChangeAspect="1" noChangeArrowheads="1"/>
          </p:cNvPicPr>
          <p:nvPr/>
        </p:nvPicPr>
        <p:blipFill>
          <a:blip r:embed="rId5"/>
          <a:srcRect/>
          <a:stretch>
            <a:fillRect/>
          </a:stretch>
        </p:blipFill>
        <p:spPr bwMode="auto">
          <a:xfrm>
            <a:off x="0" y="1676400"/>
            <a:ext cx="2795588" cy="4267200"/>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9144000" cy="1104900"/>
          </a:xfrm>
        </p:spPr>
        <p:txBody>
          <a:bodyPr/>
          <a:lstStyle/>
          <a:p>
            <a:pPr marL="484632" indent="0" eaLnBrk="1" fontAlgn="auto" hangingPunct="1">
              <a:spcAft>
                <a:spcPts val="0"/>
              </a:spcAft>
              <a:defRPr/>
            </a:pPr>
            <a:r>
              <a:rPr lang="en-US" dirty="0">
                <a:solidFill>
                  <a:schemeClr val="accent1">
                    <a:tint val="83000"/>
                    <a:satMod val="150000"/>
                  </a:schemeClr>
                </a:solidFill>
              </a:rPr>
              <a:t>Great Expectations</a:t>
            </a:r>
          </a:p>
        </p:txBody>
      </p:sp>
      <p:sp>
        <p:nvSpPr>
          <p:cNvPr id="15363" name="Rectangle 3"/>
          <p:cNvSpPr>
            <a:spLocks noGrp="1" noChangeArrowheads="1"/>
          </p:cNvSpPr>
          <p:nvPr>
            <p:ph idx="1"/>
          </p:nvPr>
        </p:nvSpPr>
        <p:spPr>
          <a:xfrm>
            <a:off x="457200" y="1882775"/>
            <a:ext cx="8229600" cy="4572000"/>
          </a:xfrm>
        </p:spPr>
        <p:txBody>
          <a:bodyPr/>
          <a:lstStyle/>
          <a:p>
            <a:pPr eaLnBrk="1" hangingPunct="1"/>
            <a:r>
              <a:rPr lang="en-US" smtClean="0"/>
              <a:t>Work with your elbow partners to review the agenda and discuss your expectations for this session.</a:t>
            </a:r>
          </a:p>
          <a:p>
            <a:pPr eaLnBrk="1" hangingPunct="1">
              <a:buFont typeface="Wingdings 2" pitchFamily="18" charset="2"/>
              <a:buNone/>
            </a:pPr>
            <a:endParaRPr lang="en-US" smtClean="0"/>
          </a:p>
          <a:p>
            <a:pPr eaLnBrk="1" hangingPunct="1"/>
            <a:r>
              <a:rPr lang="en-US" smtClean="0"/>
              <a:t>Share your expectations.</a:t>
            </a:r>
          </a:p>
        </p:txBody>
      </p:sp>
    </p:spTree>
  </p:cSld>
  <p:clrMapOvr>
    <a:masterClrMapping/>
  </p:clrMapOvr>
  <p:transition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66700"/>
            <a:ext cx="9144000" cy="1104900"/>
          </a:xfrm>
        </p:spPr>
        <p:txBody>
          <a:bodyPr>
            <a:normAutofit fontScale="90000"/>
          </a:bodyPr>
          <a:lstStyle/>
          <a:p>
            <a:pPr marL="484632" indent="0" eaLnBrk="1" fontAlgn="auto" hangingPunct="1">
              <a:spcAft>
                <a:spcPts val="0"/>
              </a:spcAft>
              <a:defRPr/>
            </a:pPr>
            <a:r>
              <a:rPr lang="en-US" sz="4000">
                <a:solidFill>
                  <a:schemeClr val="accent1">
                    <a:tint val="83000"/>
                    <a:satMod val="150000"/>
                  </a:schemeClr>
                </a:solidFill>
              </a:rPr>
              <a:t>We will use the agenda and your posted expectations to . . .</a:t>
            </a:r>
          </a:p>
        </p:txBody>
      </p:sp>
      <p:sp>
        <p:nvSpPr>
          <p:cNvPr id="16387" name="Rectangle 3"/>
          <p:cNvSpPr>
            <a:spLocks noGrp="1" noChangeArrowheads="1"/>
          </p:cNvSpPr>
          <p:nvPr>
            <p:ph idx="1"/>
          </p:nvPr>
        </p:nvSpPr>
        <p:spPr>
          <a:xfrm>
            <a:off x="457200" y="1882775"/>
            <a:ext cx="8229600" cy="4572000"/>
          </a:xfrm>
        </p:spPr>
        <p:txBody>
          <a:bodyPr/>
          <a:lstStyle/>
          <a:p>
            <a:pPr eaLnBrk="1" hangingPunct="1"/>
            <a:r>
              <a:rPr lang="en-US" smtClean="0"/>
              <a:t>Review what we have accomplished throughout the session.</a:t>
            </a:r>
          </a:p>
          <a:p>
            <a:pPr eaLnBrk="1" hangingPunct="1">
              <a:buFontTx/>
              <a:buNone/>
            </a:pPr>
            <a:endParaRPr lang="en-US" smtClean="0"/>
          </a:p>
          <a:p>
            <a:pPr eaLnBrk="1" hangingPunct="1"/>
            <a:r>
              <a:rPr lang="en-US" smtClean="0"/>
              <a:t>Check-off the topics we have addressed, and note the areas for which more training may be needed.</a:t>
            </a:r>
          </a:p>
          <a:p>
            <a:pPr eaLnBrk="1" hangingPunct="1">
              <a:buFontTx/>
              <a:buNone/>
            </a:pPr>
            <a:endParaRPr lang="en-US" smtClean="0"/>
          </a:p>
        </p:txBody>
      </p:sp>
    </p:spTree>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Objectives</a:t>
            </a:r>
          </a:p>
        </p:txBody>
      </p:sp>
      <p:sp>
        <p:nvSpPr>
          <p:cNvPr id="17411" name="Rectangle 3"/>
          <p:cNvSpPr>
            <a:spLocks noGrp="1" noChangeArrowheads="1"/>
          </p:cNvSpPr>
          <p:nvPr>
            <p:ph type="body" sz="half" idx="1"/>
          </p:nvPr>
        </p:nvSpPr>
        <p:spPr>
          <a:xfrm>
            <a:off x="457200" y="1600200"/>
            <a:ext cx="8686800" cy="4525963"/>
          </a:xfrm>
        </p:spPr>
        <p:txBody>
          <a:bodyPr/>
          <a:lstStyle/>
          <a:p>
            <a:pPr eaLnBrk="1" hangingPunct="1">
              <a:buFontTx/>
              <a:buNone/>
            </a:pPr>
            <a:r>
              <a:rPr lang="en-US" sz="2800" smtClean="0"/>
              <a:t>Provide participants with a flexible technique </a:t>
            </a:r>
          </a:p>
          <a:p>
            <a:pPr eaLnBrk="1" hangingPunct="1">
              <a:buFontTx/>
              <a:buNone/>
            </a:pPr>
            <a:r>
              <a:rPr lang="en-US" sz="2800" smtClean="0"/>
              <a:t>for giving the right kind of help to their students, </a:t>
            </a:r>
          </a:p>
          <a:p>
            <a:pPr eaLnBrk="1" hangingPunct="1">
              <a:buFontTx/>
              <a:buNone/>
            </a:pPr>
            <a:r>
              <a:rPr lang="en-US" sz="2800" smtClean="0"/>
              <a:t>assistance that will help their students become </a:t>
            </a:r>
          </a:p>
          <a:p>
            <a:pPr eaLnBrk="1" hangingPunct="1">
              <a:buFontTx/>
              <a:buNone/>
            </a:pPr>
            <a:r>
              <a:rPr lang="en-US" sz="2800" smtClean="0"/>
              <a:t>confident, motivated, and engaged readers.</a:t>
            </a:r>
          </a:p>
        </p:txBody>
      </p:sp>
      <p:pic>
        <p:nvPicPr>
          <p:cNvPr id="17412" name="Picture 4" descr="read"/>
          <p:cNvPicPr>
            <a:picLocks noGrp="1" noChangeAspect="1" noChangeArrowheads="1"/>
          </p:cNvPicPr>
          <p:nvPr>
            <p:ph sz="half" idx="2"/>
          </p:nvPr>
        </p:nvPicPr>
        <p:blipFill>
          <a:blip r:embed="rId3"/>
          <a:srcRect/>
          <a:stretch>
            <a:fillRect/>
          </a:stretch>
        </p:blipFill>
        <p:spPr>
          <a:xfrm>
            <a:off x="3657600" y="3657600"/>
            <a:ext cx="2195513" cy="3200400"/>
          </a:xfrm>
          <a:noFill/>
        </p:spPr>
      </p:pic>
    </p:spTree>
  </p:cSld>
  <p:clrMapOvr>
    <a:masterClrMapping/>
  </p:clrMapOvr>
  <p:transition advClick="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Explicit Instruction</a:t>
            </a:r>
          </a:p>
        </p:txBody>
      </p:sp>
      <p:sp>
        <p:nvSpPr>
          <p:cNvPr id="18435" name="Rectangle 3"/>
          <p:cNvSpPr>
            <a:spLocks noGrp="1" noChangeArrowheads="1"/>
          </p:cNvSpPr>
          <p:nvPr>
            <p:ph type="body" sz="half" idx="1"/>
          </p:nvPr>
        </p:nvSpPr>
        <p:spPr>
          <a:xfrm>
            <a:off x="228600" y="2133600"/>
            <a:ext cx="8686800" cy="3048000"/>
          </a:xfrm>
        </p:spPr>
        <p:txBody>
          <a:bodyPr/>
          <a:lstStyle/>
          <a:p>
            <a:pPr eaLnBrk="1" hangingPunct="1">
              <a:buFontTx/>
              <a:buNone/>
            </a:pPr>
            <a:r>
              <a:rPr lang="en-US" sz="2800" smtClean="0"/>
              <a:t>…the most powerful thing we can teach is strategic knowledge, a knowledge of the procedures people use to learn, to think, to read, and to write.</a:t>
            </a:r>
          </a:p>
          <a:p>
            <a:pPr eaLnBrk="1" hangingPunct="1">
              <a:buFontTx/>
              <a:buNone/>
            </a:pPr>
            <a:endParaRPr lang="en-US" sz="2800" smtClean="0"/>
          </a:p>
          <a:p>
            <a:pPr algn="r" eaLnBrk="1" hangingPunct="1">
              <a:buFontTx/>
              <a:buNone/>
            </a:pPr>
            <a:r>
              <a:rPr lang="en-US" sz="1200" smtClean="0"/>
              <a:t>Dr. Jeffrey D. Wilhelm, Improving Comprehension with Think-Aloud Strategies, 2001, p. 7</a:t>
            </a:r>
          </a:p>
        </p:txBody>
      </p:sp>
    </p:spTree>
  </p:cSld>
  <p:clrMapOvr>
    <a:masterClrMapping/>
  </p:clrMapOvr>
  <p:transition advClick="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ph type="chart" sz="half" idx="4294967295"/>
          </p:nvPr>
        </p:nvGraphicFramePr>
        <p:xfrm>
          <a:off x="381000" y="1676400"/>
          <a:ext cx="8458200" cy="4767263"/>
        </p:xfrm>
        <a:graphic>
          <a:graphicData uri="http://schemas.openxmlformats.org/presentationml/2006/ole">
            <p:oleObj spid="_x0000_s1026" name="Chart" r:id="rId4" imgW="6429375" imgH="4067175" progId="MSGraph.Chart.8">
              <p:embed followColorScheme="full"/>
            </p:oleObj>
          </a:graphicData>
        </a:graphic>
      </p:graphicFrame>
      <p:sp>
        <p:nvSpPr>
          <p:cNvPr id="1027" name="Rectangle 5"/>
          <p:cNvSpPr>
            <a:spLocks noChangeArrowheads="1"/>
          </p:cNvSpPr>
          <p:nvPr/>
        </p:nvSpPr>
        <p:spPr bwMode="auto">
          <a:xfrm>
            <a:off x="0" y="274638"/>
            <a:ext cx="9144000" cy="1143000"/>
          </a:xfrm>
          <a:prstGeom prst="rect">
            <a:avLst/>
          </a:prstGeom>
          <a:noFill/>
          <a:ln w="9525">
            <a:noFill/>
            <a:miter lim="800000"/>
            <a:headEnd/>
            <a:tailEnd/>
          </a:ln>
        </p:spPr>
        <p:txBody>
          <a:bodyPr anchor="ctr"/>
          <a:lstStyle/>
          <a:p>
            <a:pPr algn="ctr" eaLnBrk="1" hangingPunct="1"/>
            <a:r>
              <a:rPr lang="en-US" sz="4400">
                <a:solidFill>
                  <a:schemeClr val="accent1"/>
                </a:solidFill>
              </a:rPr>
              <a:t>Components of Reading Test Performance</a:t>
            </a:r>
          </a:p>
        </p:txBody>
      </p:sp>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ph type="chart" sz="half" idx="4294967295"/>
          </p:nvPr>
        </p:nvGraphicFramePr>
        <p:xfrm>
          <a:off x="0" y="1828800"/>
          <a:ext cx="9036050" cy="4683125"/>
        </p:xfrm>
        <a:graphic>
          <a:graphicData uri="http://schemas.openxmlformats.org/presentationml/2006/ole">
            <p:oleObj spid="_x0000_s2050" name="Chart" r:id="rId4" imgW="9877349" imgH="5515051" progId="MSGraph.Chart.8">
              <p:embed followColorScheme="full"/>
            </p:oleObj>
          </a:graphicData>
        </a:graphic>
      </p:graphicFrame>
      <p:sp>
        <p:nvSpPr>
          <p:cNvPr id="2051" name="Rectangle 5"/>
          <p:cNvSpPr>
            <a:spLocks noChangeArrowheads="1"/>
          </p:cNvSpPr>
          <p:nvPr/>
        </p:nvSpPr>
        <p:spPr bwMode="auto">
          <a:xfrm>
            <a:off x="0" y="274638"/>
            <a:ext cx="9144000" cy="1143000"/>
          </a:xfrm>
          <a:prstGeom prst="rect">
            <a:avLst/>
          </a:prstGeom>
          <a:noFill/>
          <a:ln w="9525">
            <a:noFill/>
            <a:miter lim="800000"/>
            <a:headEnd/>
            <a:tailEnd/>
          </a:ln>
        </p:spPr>
        <p:txBody>
          <a:bodyPr anchor="ctr"/>
          <a:lstStyle/>
          <a:p>
            <a:pPr algn="ctr" eaLnBrk="1" hangingPunct="1"/>
            <a:r>
              <a:rPr lang="en-US" sz="4400">
                <a:solidFill>
                  <a:schemeClr val="accent1"/>
                </a:solidFill>
              </a:rPr>
              <a:t>Components of Reading Test Preparation</a:t>
            </a:r>
          </a:p>
        </p:txBody>
      </p:sp>
    </p:spTree>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484632" indent="0" eaLnBrk="1" fontAlgn="auto" hangingPunct="1">
              <a:spcAft>
                <a:spcPts val="0"/>
              </a:spcAft>
              <a:defRPr/>
            </a:pPr>
            <a:r>
              <a:rPr lang="en-US">
                <a:solidFill>
                  <a:schemeClr val="accent1">
                    <a:tint val="83000"/>
                    <a:satMod val="150000"/>
                  </a:schemeClr>
                </a:solidFill>
              </a:rPr>
              <a:t>Active Teaching in the ZPD</a:t>
            </a:r>
          </a:p>
        </p:txBody>
      </p:sp>
      <p:sp>
        <p:nvSpPr>
          <p:cNvPr id="19459" name="Rectangle 3"/>
          <p:cNvSpPr>
            <a:spLocks noGrp="1" noChangeArrowheads="1"/>
          </p:cNvSpPr>
          <p:nvPr>
            <p:ph idx="1"/>
          </p:nvPr>
        </p:nvSpPr>
        <p:spPr>
          <a:xfrm>
            <a:off x="0" y="1828800"/>
            <a:ext cx="9144000" cy="3810000"/>
          </a:xfrm>
        </p:spPr>
        <p:txBody>
          <a:bodyPr/>
          <a:lstStyle/>
          <a:p>
            <a:pPr eaLnBrk="1" hangingPunct="1"/>
            <a:r>
              <a:rPr lang="en-US" b="1" smtClean="0"/>
              <a:t>Zone of Actual Development - Independence </a:t>
            </a:r>
            <a:r>
              <a:rPr lang="en-US" smtClean="0"/>
              <a:t>This zone is defined by what the child can do on her own without any kind of assistance.</a:t>
            </a:r>
          </a:p>
          <a:p>
            <a:pPr eaLnBrk="1" hangingPunct="1">
              <a:buFont typeface="Wingdings 2" pitchFamily="18" charset="2"/>
              <a:buNone/>
            </a:pPr>
            <a:endParaRPr lang="en-US" smtClean="0"/>
          </a:p>
          <a:p>
            <a:pPr eaLnBrk="1" hangingPunct="1"/>
            <a:r>
              <a:rPr lang="en-US" b="1" smtClean="0"/>
              <a:t>Zone of Proximal Development – Instruction</a:t>
            </a:r>
          </a:p>
          <a:p>
            <a:pPr eaLnBrk="1" hangingPunct="1">
              <a:buFont typeface="Wingdings 2" pitchFamily="18" charset="2"/>
              <a:buNone/>
            </a:pPr>
            <a:r>
              <a:rPr lang="en-US" smtClean="0"/>
              <a:t>	In this zone, students can do with help what they cannot do alone.</a:t>
            </a:r>
          </a:p>
          <a:p>
            <a:pPr eaLnBrk="1" hangingPunct="1">
              <a:buFont typeface="Wingdings 2" pitchFamily="18" charset="2"/>
              <a:buNone/>
            </a:pPr>
            <a:endParaRPr lang="en-US" smtClean="0"/>
          </a:p>
          <a:p>
            <a:pPr eaLnBrk="1" hangingPunct="1"/>
            <a:endParaRPr lang="en-US" smtClean="0"/>
          </a:p>
          <a:p>
            <a:pPr algn="r" eaLnBrk="1" hangingPunct="1">
              <a:buFontTx/>
              <a:buNone/>
            </a:pPr>
            <a:r>
              <a:rPr lang="en-US" sz="1300" smtClean="0"/>
              <a:t>Dr. Jeffrey D. Wilhelm, Improving Comprehension with Think-Aloud Strategies, 2001, p. 10</a:t>
            </a:r>
          </a:p>
        </p:txBody>
      </p:sp>
    </p:spTree>
  </p:cSld>
  <p:clrMapOvr>
    <a:masterClrMapping/>
  </p:clrMapOvr>
  <p:transition advClick="0">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3264</TotalTime>
  <Words>2532</Words>
  <Application>Microsoft PowerPoint</Application>
  <PresentationFormat>On-screen Show (4:3)</PresentationFormat>
  <Paragraphs>297</Paragraphs>
  <Slides>25</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Century Gothic</vt:lpstr>
      <vt:lpstr>Wingdings 2</vt:lpstr>
      <vt:lpstr>Verdana</vt:lpstr>
      <vt:lpstr>Calibri</vt:lpstr>
      <vt:lpstr>Wingdings</vt:lpstr>
      <vt:lpstr>Verve</vt:lpstr>
      <vt:lpstr>Microsoft Graph Chart</vt:lpstr>
      <vt:lpstr>To Think or Not To Think?  That is the Question  Think-Alouds in Secondary Classrooms </vt:lpstr>
      <vt:lpstr>Agenda  </vt:lpstr>
      <vt:lpstr>Great Expectations</vt:lpstr>
      <vt:lpstr>We will use the agenda and your posted expectations to . . .</vt:lpstr>
      <vt:lpstr>Objectives</vt:lpstr>
      <vt:lpstr>Explicit Instruction</vt:lpstr>
      <vt:lpstr>Slide 7</vt:lpstr>
      <vt:lpstr>Slide 8</vt:lpstr>
      <vt:lpstr>Active Teaching in the ZPD</vt:lpstr>
      <vt:lpstr>DO AS I SAY – AND AS I DO!</vt:lpstr>
      <vt:lpstr>Think-Alouds</vt:lpstr>
      <vt:lpstr> Active engagement in the text increases comprehension.  The think aloud strategy is used to show how good readers comprehend the text that they read.  During a think aloud, students practice how to: </vt:lpstr>
      <vt:lpstr>FCAT Connection:</vt:lpstr>
      <vt:lpstr>Selective Highlighting </vt:lpstr>
      <vt:lpstr>Slide 15</vt:lpstr>
      <vt:lpstr>A Think-Aloud in Action</vt:lpstr>
      <vt:lpstr>Video</vt:lpstr>
      <vt:lpstr>Participants model</vt:lpstr>
      <vt:lpstr>Slide 19</vt:lpstr>
      <vt:lpstr>What Students Had to Say…</vt:lpstr>
      <vt:lpstr>The Last Word</vt:lpstr>
      <vt:lpstr>Evaluating this session:</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Think or Not To Think?  That is the Question.  Think-Alouds in Secondary Classrooms</dc:title>
  <dc:creator>Carmen Silvia</dc:creator>
  <cp:lastModifiedBy>Lee County</cp:lastModifiedBy>
  <cp:revision>112</cp:revision>
  <dcterms:created xsi:type="dcterms:W3CDTF">2008-01-03T05:03:03Z</dcterms:created>
  <dcterms:modified xsi:type="dcterms:W3CDTF">2015-11-12T13:48:04Z</dcterms:modified>
</cp:coreProperties>
</file>