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93" r:id="rId10"/>
    <p:sldId id="283" r:id="rId11"/>
    <p:sldId id="282" r:id="rId12"/>
    <p:sldId id="297" r:id="rId13"/>
    <p:sldId id="294" r:id="rId14"/>
    <p:sldId id="285" r:id="rId15"/>
    <p:sldId id="298" r:id="rId16"/>
    <p:sldId id="299" r:id="rId17"/>
    <p:sldId id="300" r:id="rId18"/>
    <p:sldId id="284" r:id="rId19"/>
    <p:sldId id="301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5222" autoAdjust="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A505C44-1407-4081-8CAE-D072BB54AE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63C52C5-5473-4085-A276-92A7F7A12E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01C93-1CDF-4340-A175-D1D751DB2D81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BA2414-F72C-4589-A012-8B89899AB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BC9F6-A2B4-4347-AB0D-0046AB287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11105-9EAB-4163-B56B-D58D98D56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8C2B48D7-698E-4743-8EBD-93B3A45F3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D7D4C-5EB7-4C29-86E7-E32997C4C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A0731-5042-4481-8290-307A3C12B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D13B6-46AA-4AE3-9C78-DB68CF21D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82C5-5C2B-4648-A0D7-AB8535B217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BB10-8D1E-478F-B5B9-5A9EFB662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3E9C8-EA29-4C4A-9019-E64993FB5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0A5B-33C9-42C5-A0BE-0EDC5E422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FE24A-F063-4164-A375-4B93418D6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fld id="{9559CB1A-E65D-45C7-81F0-DFE3A855F0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102475" cy="1600200"/>
          </a:xfrm>
        </p:spPr>
        <p:txBody>
          <a:bodyPr/>
          <a:lstStyle/>
          <a:p>
            <a:pPr algn="ctr"/>
            <a:r>
              <a:rPr lang="en-US" sz="4400" b="1"/>
              <a:t>Text Talk with </a:t>
            </a:r>
            <a:br>
              <a:rPr lang="en-US" sz="4400" b="1"/>
            </a:br>
            <a:r>
              <a:rPr lang="en-US" sz="4400" b="1"/>
              <a:t>Robust Vocabulary</a:t>
            </a:r>
            <a:r>
              <a:rPr lang="en-US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4892675" cy="2667000"/>
          </a:xfrm>
        </p:spPr>
        <p:txBody>
          <a:bodyPr/>
          <a:lstStyle/>
          <a:p>
            <a:pPr algn="ctr"/>
            <a:r>
              <a:rPr lang="en-US" b="1"/>
              <a:t>Adapted from</a:t>
            </a:r>
          </a:p>
          <a:p>
            <a:pPr algn="ctr"/>
            <a:r>
              <a:rPr lang="en-US" b="1" u="sng"/>
              <a:t>Bringing Words to Life</a:t>
            </a:r>
            <a:r>
              <a:rPr lang="en-US" b="1"/>
              <a:t>, </a:t>
            </a:r>
          </a:p>
          <a:p>
            <a:pPr algn="ctr"/>
            <a:r>
              <a:rPr lang="en-US" b="1"/>
              <a:t>by Beck, McKeown, Kucan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5800"/>
            <a:ext cx="7102475" cy="1219200"/>
          </a:xfrm>
        </p:spPr>
        <p:txBody>
          <a:bodyPr/>
          <a:lstStyle/>
          <a:p>
            <a:r>
              <a:rPr lang="en-US" sz="3200" b="1"/>
              <a:t>In-class: Step 1</a:t>
            </a:r>
            <a:r>
              <a:rPr lang="en-US" sz="3200"/>
              <a:t>:  </a:t>
            </a:r>
            <a:r>
              <a:rPr lang="en-US" sz="2800"/>
              <a:t>Present word with friendly definitions – have students record definitions.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5257800" cy="3078162"/>
          </a:xfrm>
        </p:spPr>
        <p:txBody>
          <a:bodyPr/>
          <a:lstStyle/>
          <a:p>
            <a:r>
              <a:rPr lang="en-US" b="1" u="sng">
                <a:solidFill>
                  <a:schemeClr val="hlink"/>
                </a:solidFill>
              </a:rPr>
              <a:t>Apprehensive</a:t>
            </a:r>
            <a:r>
              <a:rPr lang="en-US">
                <a:solidFill>
                  <a:schemeClr val="hlink"/>
                </a:solidFill>
              </a:rPr>
              <a:t>:</a:t>
            </a:r>
            <a:r>
              <a:rPr lang="en-US"/>
              <a:t> worried</a:t>
            </a:r>
          </a:p>
        </p:txBody>
      </p:sp>
      <p:pic>
        <p:nvPicPr>
          <p:cNvPr id="41989" name="Picture 5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276600"/>
            <a:ext cx="1981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5800"/>
            <a:ext cx="7483475" cy="1447800"/>
          </a:xfrm>
        </p:spPr>
        <p:txBody>
          <a:bodyPr/>
          <a:lstStyle/>
          <a:p>
            <a:r>
              <a:rPr lang="en-US" sz="3200" b="1"/>
              <a:t>In-Class: Step 2:  </a:t>
            </a:r>
            <a:r>
              <a:rPr lang="en-US" sz="3200"/>
              <a:t>Teacher reads context of word from text. 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5410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….All of the Elevens were excited about the event that would be coming soon. But there was a little shudder of nervousness when he thought about it, about what might happen. </a:t>
            </a:r>
            <a:r>
              <a:rPr lang="en-US" b="1" i="1" u="sng">
                <a:solidFill>
                  <a:schemeClr val="hlink"/>
                </a:solidFill>
              </a:rPr>
              <a:t>Apprehensive</a:t>
            </a:r>
            <a:r>
              <a:rPr lang="en-US" b="1" u="sng">
                <a:solidFill>
                  <a:schemeClr val="hlink"/>
                </a:solidFill>
              </a:rPr>
              <a:t>,</a:t>
            </a:r>
            <a:r>
              <a:rPr lang="en-US"/>
              <a:t> Jonas decided.  That’s what I am.</a:t>
            </a:r>
            <a:endParaRPr lang="en-US" i="1"/>
          </a:p>
          <a:p>
            <a:endParaRPr lang="en-US"/>
          </a:p>
          <a:p>
            <a:endParaRPr lang="en-US"/>
          </a:p>
        </p:txBody>
      </p:sp>
      <p:pic>
        <p:nvPicPr>
          <p:cNvPr id="40964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352800"/>
            <a:ext cx="2006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5800"/>
            <a:ext cx="7026275" cy="1371600"/>
          </a:xfrm>
        </p:spPr>
        <p:txBody>
          <a:bodyPr/>
          <a:lstStyle/>
          <a:p>
            <a:r>
              <a:rPr lang="en-US" sz="3200" b="1"/>
              <a:t>In-class Step 3</a:t>
            </a:r>
            <a:r>
              <a:rPr lang="en-US" sz="3200"/>
              <a:t>:  Students add words/phrases to augment understanding.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32038"/>
            <a:ext cx="5257800" cy="3840162"/>
          </a:xfrm>
        </p:spPr>
        <p:txBody>
          <a:bodyPr/>
          <a:lstStyle/>
          <a:p>
            <a:r>
              <a:rPr lang="en-US"/>
              <a:t>If a student constructs new meaning through context, ask them to share…have all students write down augmented definition.</a:t>
            </a:r>
          </a:p>
        </p:txBody>
      </p:sp>
      <p:pic>
        <p:nvPicPr>
          <p:cNvPr id="67588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006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In-class Step 4</a:t>
            </a:r>
            <a:r>
              <a:rPr lang="en-US" sz="3200"/>
              <a:t>:  Students write personal sentence using words.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5349875" cy="4525963"/>
          </a:xfrm>
          <a:solidFill>
            <a:srgbClr val="FFFF00"/>
          </a:solidFill>
        </p:spPr>
        <p:txBody>
          <a:bodyPr/>
          <a:lstStyle/>
          <a:p>
            <a:r>
              <a:rPr lang="en-US" sz="2400"/>
              <a:t>Have students initially write sentence by themselves.</a:t>
            </a:r>
          </a:p>
          <a:p>
            <a:r>
              <a:rPr lang="en-US" sz="2400"/>
              <a:t>Check to see if they have understanding.</a:t>
            </a:r>
          </a:p>
          <a:p>
            <a:r>
              <a:rPr lang="en-US" sz="2400"/>
              <a:t>Ask them to share with their partner what they wrote.</a:t>
            </a:r>
          </a:p>
          <a:p>
            <a:r>
              <a:rPr lang="en-US" sz="2400"/>
              <a:t>Ask them again to share out.</a:t>
            </a:r>
          </a:p>
          <a:p>
            <a:r>
              <a:rPr lang="en-US" sz="2400"/>
              <a:t>When necessary, help expand sentence for clarification.</a:t>
            </a:r>
          </a:p>
        </p:txBody>
      </p:sp>
      <p:pic>
        <p:nvPicPr>
          <p:cNvPr id="64516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006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START PROCESS ALL OVER AGAIN WITH SUBSEQUENT WORDS</a:t>
            </a:r>
            <a:r>
              <a:rPr lang="en-US" sz="3200" b="1"/>
              <a:t> </a:t>
            </a:r>
            <a:r>
              <a:rPr lang="en-US" sz="2400" b="1" i="1"/>
              <a:t>(WORD 2)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54102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Step 1: Present word </a:t>
            </a:r>
            <a:r>
              <a:rPr lang="en-US" sz="2000" b="1">
                <a:solidFill>
                  <a:schemeClr val="hlink"/>
                </a:solidFill>
              </a:rPr>
              <a:t>(</a:t>
            </a:r>
            <a:r>
              <a:rPr lang="en-US" sz="2000" b="1" i="1">
                <a:solidFill>
                  <a:schemeClr val="hlink"/>
                </a:solidFill>
              </a:rPr>
              <a:t>RITUAL</a:t>
            </a:r>
            <a:r>
              <a:rPr lang="en-US" sz="2000" b="1" i="1"/>
              <a:t>) </a:t>
            </a:r>
            <a:r>
              <a:rPr lang="en-US" sz="2000" b="1"/>
              <a:t>and present friendly definition. Student records definition.</a:t>
            </a:r>
          </a:p>
          <a:p>
            <a:pPr lvl="1">
              <a:lnSpc>
                <a:spcPct val="80000"/>
              </a:lnSpc>
            </a:pPr>
            <a:r>
              <a:rPr lang="en-US" sz="1800" b="1" u="sng">
                <a:solidFill>
                  <a:schemeClr val="hlink"/>
                </a:solidFill>
              </a:rPr>
              <a:t>Rituals</a:t>
            </a:r>
            <a:r>
              <a:rPr lang="en-US" sz="1800" b="1">
                <a:solidFill>
                  <a:schemeClr val="hlink"/>
                </a:solidFill>
              </a:rPr>
              <a:t>:  </a:t>
            </a:r>
            <a:r>
              <a:rPr lang="en-US" sz="1800">
                <a:solidFill>
                  <a:schemeClr val="hlink"/>
                </a:solidFill>
              </a:rPr>
              <a:t>special activities that are always performed the same way</a:t>
            </a:r>
          </a:p>
          <a:p>
            <a:pPr>
              <a:lnSpc>
                <a:spcPct val="80000"/>
              </a:lnSpc>
            </a:pPr>
            <a:r>
              <a:rPr lang="en-US" sz="2000" b="1"/>
              <a:t>Step 2: Read context of word from text, ask students if they can augment existing definition by their new understanding through text.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It was one of the </a:t>
            </a:r>
            <a:r>
              <a:rPr lang="en-US" sz="1800" b="1" i="1" u="sng">
                <a:solidFill>
                  <a:schemeClr val="hlink"/>
                </a:solidFill>
              </a:rPr>
              <a:t>rituals</a:t>
            </a:r>
            <a:r>
              <a:rPr lang="en-US" sz="1800">
                <a:solidFill>
                  <a:schemeClr val="hlink"/>
                </a:solidFill>
              </a:rPr>
              <a:t>, the evening telling of feelings</a:t>
            </a:r>
            <a:r>
              <a:rPr lang="en-US" sz="1800"/>
              <a:t>.</a:t>
            </a:r>
            <a:endParaRPr lang="en-US" sz="1800" b="1"/>
          </a:p>
          <a:p>
            <a:pPr>
              <a:lnSpc>
                <a:spcPct val="80000"/>
              </a:lnSpc>
            </a:pPr>
            <a:r>
              <a:rPr lang="en-US" sz="2000" b="1"/>
              <a:t>Step 3:  Student adds words to augment understanding.</a:t>
            </a:r>
          </a:p>
          <a:p>
            <a:pPr>
              <a:lnSpc>
                <a:spcPct val="80000"/>
              </a:lnSpc>
            </a:pPr>
            <a:r>
              <a:rPr lang="en-US" sz="2000" b="1"/>
              <a:t>Step 4: Student uses word in a personal sentence, and shares with partner and class.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Teacher helps expand and/or clarify</a:t>
            </a:r>
            <a:r>
              <a:rPr lang="en-US" sz="1800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accent1"/>
              </a:solidFill>
            </a:endParaRPr>
          </a:p>
        </p:txBody>
      </p:sp>
      <p:pic>
        <p:nvPicPr>
          <p:cNvPr id="44036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429000"/>
            <a:ext cx="1828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START PROCESS ALL OVER AGAIN WITH SUBSEQUENT WORDS</a:t>
            </a:r>
            <a:r>
              <a:rPr lang="en-US" sz="2400" b="1"/>
              <a:t> </a:t>
            </a:r>
            <a:r>
              <a:rPr lang="en-US" sz="2400" b="1" i="1"/>
              <a:t>(WORD 3)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/>
              <a:t>Step 1: Present word </a:t>
            </a:r>
            <a:r>
              <a:rPr lang="en-US" sz="1800" b="1">
                <a:solidFill>
                  <a:schemeClr val="hlink"/>
                </a:solidFill>
              </a:rPr>
              <a:t>(Nurturer</a:t>
            </a:r>
            <a:r>
              <a:rPr lang="en-US" sz="1800" b="1" i="1"/>
              <a:t>) </a:t>
            </a:r>
            <a:r>
              <a:rPr lang="en-US" sz="1800" b="1"/>
              <a:t>and present friendly definition. Student records definition.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solidFill>
                  <a:schemeClr val="hlink"/>
                </a:solidFill>
              </a:rPr>
              <a:t>Nurturer:</a:t>
            </a:r>
            <a:r>
              <a:rPr lang="en-US" sz="1600">
                <a:solidFill>
                  <a:schemeClr val="hlink"/>
                </a:solidFill>
              </a:rPr>
              <a:t>  person who gives tender care and protection.  </a:t>
            </a:r>
          </a:p>
          <a:p>
            <a:pPr>
              <a:lnSpc>
                <a:spcPct val="80000"/>
              </a:lnSpc>
            </a:pPr>
            <a:r>
              <a:rPr lang="en-US" sz="1800" b="1"/>
              <a:t>Step 2: Read context of word from text, ask students if they can augment existing definition by their new understanding through text.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Jonas’s father’s title was </a:t>
            </a:r>
            <a:r>
              <a:rPr lang="en-US" sz="1600" b="1" i="1" u="sng">
                <a:solidFill>
                  <a:schemeClr val="hlink"/>
                </a:solidFill>
              </a:rPr>
              <a:t>Nurturer</a:t>
            </a:r>
            <a:r>
              <a:rPr lang="en-US" sz="1600" b="1">
                <a:solidFill>
                  <a:schemeClr val="hlink"/>
                </a:solidFill>
              </a:rPr>
              <a:t>.</a:t>
            </a:r>
            <a:r>
              <a:rPr lang="en-US" sz="1600">
                <a:solidFill>
                  <a:schemeClr val="hlink"/>
                </a:solidFill>
              </a:rPr>
              <a:t>  He and other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 i="1" u="sng">
                <a:solidFill>
                  <a:schemeClr val="hlink"/>
                </a:solidFill>
              </a:rPr>
              <a:t>Nurturers</a:t>
            </a:r>
            <a:r>
              <a:rPr lang="en-US" sz="1600">
                <a:solidFill>
                  <a:schemeClr val="hlink"/>
                </a:solidFill>
              </a:rPr>
              <a:t> were responsible for all the physical and emotional needs of every newborn during its earliest life</a:t>
            </a:r>
            <a:r>
              <a:rPr lang="en-US" sz="1600"/>
              <a:t>.</a:t>
            </a: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800" b="1"/>
              <a:t>Step 3:  Student adds words to augment understanding.</a:t>
            </a:r>
          </a:p>
          <a:p>
            <a:pPr>
              <a:lnSpc>
                <a:spcPct val="80000"/>
              </a:lnSpc>
            </a:pPr>
            <a:r>
              <a:rPr lang="en-US" sz="1800" b="1"/>
              <a:t>Step 4: Student uses word in a personal sentence, and shares with partner and class.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Teacher helps expand and/or clarify</a:t>
            </a:r>
          </a:p>
        </p:txBody>
      </p:sp>
      <p:pic>
        <p:nvPicPr>
          <p:cNvPr id="69636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05200"/>
            <a:ext cx="2006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START PROCESS ALL OVER AGAIN WITH SUBSEQUENT WORDS</a:t>
            </a:r>
            <a:r>
              <a:rPr lang="en-US" sz="3200" b="1"/>
              <a:t> </a:t>
            </a:r>
            <a:r>
              <a:rPr lang="en-US" sz="2400" b="1" i="1"/>
              <a:t>(WORD 4)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Step 1: Present word </a:t>
            </a:r>
            <a:r>
              <a:rPr lang="en-US" sz="2000" b="1">
                <a:solidFill>
                  <a:schemeClr val="hlink"/>
                </a:solidFill>
              </a:rPr>
              <a:t>(Transgressions</a:t>
            </a:r>
            <a:r>
              <a:rPr lang="en-US" sz="2000" b="1" i="1">
                <a:solidFill>
                  <a:schemeClr val="hlink"/>
                </a:solidFill>
              </a:rPr>
              <a:t>)</a:t>
            </a:r>
            <a:r>
              <a:rPr lang="en-US" sz="2000" b="1" i="1"/>
              <a:t> </a:t>
            </a:r>
            <a:r>
              <a:rPr lang="en-US" sz="2000" b="1"/>
              <a:t>and present friendly definition. Student records definition.</a:t>
            </a:r>
          </a:p>
          <a:p>
            <a:pPr lvl="1">
              <a:lnSpc>
                <a:spcPct val="80000"/>
              </a:lnSpc>
            </a:pPr>
            <a:r>
              <a:rPr lang="en-US" sz="1800" b="1">
                <a:solidFill>
                  <a:schemeClr val="hlink"/>
                </a:solidFill>
              </a:rPr>
              <a:t>Transgression</a:t>
            </a:r>
            <a:r>
              <a:rPr lang="en-US" sz="1800">
                <a:solidFill>
                  <a:schemeClr val="hlink"/>
                </a:solidFill>
              </a:rPr>
              <a:t>: Act of breaking law</a:t>
            </a:r>
            <a:endParaRPr lang="en-US" sz="1800" b="1" i="1"/>
          </a:p>
          <a:p>
            <a:pPr>
              <a:lnSpc>
                <a:spcPct val="80000"/>
              </a:lnSpc>
            </a:pPr>
            <a:r>
              <a:rPr lang="en-US" sz="2000" b="1"/>
              <a:t>Step 2: Read context of word from text, ask students if they can augment existing definition by their new understanding through text.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The rules say that if there’s a third </a:t>
            </a:r>
            <a:r>
              <a:rPr lang="en-US" sz="1800" b="1" i="1" u="sng">
                <a:solidFill>
                  <a:schemeClr val="hlink"/>
                </a:solidFill>
              </a:rPr>
              <a:t>transgression</a:t>
            </a:r>
            <a:r>
              <a:rPr lang="en-US" sz="1800">
                <a:solidFill>
                  <a:schemeClr val="hlink"/>
                </a:solidFill>
              </a:rPr>
              <a:t>, he simply has to be </a:t>
            </a:r>
            <a:r>
              <a:rPr lang="en-US" sz="1800" i="1">
                <a:solidFill>
                  <a:schemeClr val="hlink"/>
                </a:solidFill>
              </a:rPr>
              <a:t>released</a:t>
            </a:r>
            <a:endParaRPr lang="en-US" sz="1800" b="1"/>
          </a:p>
          <a:p>
            <a:pPr>
              <a:lnSpc>
                <a:spcPct val="80000"/>
              </a:lnSpc>
            </a:pPr>
            <a:r>
              <a:rPr lang="en-US" sz="2000" b="1"/>
              <a:t>Step 3:  Student adds words to augment understanding.</a:t>
            </a:r>
          </a:p>
          <a:p>
            <a:pPr>
              <a:lnSpc>
                <a:spcPct val="80000"/>
              </a:lnSpc>
            </a:pPr>
            <a:r>
              <a:rPr lang="en-US" sz="2000" b="1"/>
              <a:t>Step 4: Student uses word in a personal sentence, and shares with partner and class.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Teacher helps expand and/or clarify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hlink"/>
              </a:solidFill>
            </a:endParaRPr>
          </a:p>
        </p:txBody>
      </p:sp>
      <p:pic>
        <p:nvPicPr>
          <p:cNvPr id="70660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05200"/>
            <a:ext cx="2006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START PROCESS ALL OVER AGAIN</a:t>
            </a:r>
            <a:r>
              <a:rPr lang="en-US" sz="3200" b="1"/>
              <a:t> WITH SUBSEQUENT WORDS </a:t>
            </a:r>
            <a:r>
              <a:rPr lang="en-US" sz="2400" b="1" i="1"/>
              <a:t>(WORD 5)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Step 1: Present word </a:t>
            </a:r>
            <a:r>
              <a:rPr lang="en-US" sz="2000" b="1">
                <a:solidFill>
                  <a:schemeClr val="hlink"/>
                </a:solidFill>
              </a:rPr>
              <a:t>(DISGRACE</a:t>
            </a:r>
            <a:r>
              <a:rPr lang="en-US" sz="2000" b="1" i="1">
                <a:solidFill>
                  <a:schemeClr val="hlink"/>
                </a:solidFill>
              </a:rPr>
              <a:t>)</a:t>
            </a:r>
            <a:r>
              <a:rPr lang="en-US" sz="2000" b="1" i="1"/>
              <a:t> </a:t>
            </a:r>
            <a:r>
              <a:rPr lang="en-US" sz="2000" b="1"/>
              <a:t>and present friendly definition. Student records definition.</a:t>
            </a:r>
          </a:p>
          <a:p>
            <a:pPr lvl="1">
              <a:lnSpc>
                <a:spcPct val="80000"/>
              </a:lnSpc>
            </a:pPr>
            <a:r>
              <a:rPr lang="en-US" sz="1800" b="1">
                <a:solidFill>
                  <a:schemeClr val="hlink"/>
                </a:solidFill>
              </a:rPr>
              <a:t>Disgrace: </a:t>
            </a:r>
            <a:r>
              <a:rPr lang="en-US" sz="1800">
                <a:solidFill>
                  <a:schemeClr val="hlink"/>
                </a:solidFill>
              </a:rPr>
              <a:t>Loss of respect coming from an action. </a:t>
            </a:r>
            <a:endParaRPr lang="en-US" sz="1800" b="1" i="1"/>
          </a:p>
          <a:p>
            <a:pPr>
              <a:lnSpc>
                <a:spcPct val="80000"/>
              </a:lnSpc>
            </a:pPr>
            <a:r>
              <a:rPr lang="en-US" sz="2000" b="1"/>
              <a:t>Step 2: Read context of word from text, ask students if they can augment existing definition by their new understanding through text.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No one ever mentioned it; the </a:t>
            </a:r>
            <a:r>
              <a:rPr lang="en-US" sz="1800" b="1" i="1" u="sng">
                <a:solidFill>
                  <a:schemeClr val="hlink"/>
                </a:solidFill>
              </a:rPr>
              <a:t>disgrace</a:t>
            </a:r>
            <a:r>
              <a:rPr lang="en-US" sz="1800">
                <a:solidFill>
                  <a:schemeClr val="hlink"/>
                </a:solidFill>
              </a:rPr>
              <a:t> was unspeakable</a:t>
            </a:r>
            <a:r>
              <a:rPr lang="en-US" sz="1800" i="1" u="sng">
                <a:solidFill>
                  <a:schemeClr val="hlink"/>
                </a:solidFill>
              </a:rPr>
              <a:t>.</a:t>
            </a:r>
            <a:endParaRPr lang="en-US" sz="1800" b="1"/>
          </a:p>
          <a:p>
            <a:pPr>
              <a:lnSpc>
                <a:spcPct val="80000"/>
              </a:lnSpc>
            </a:pPr>
            <a:r>
              <a:rPr lang="en-US" sz="2000" b="1"/>
              <a:t>Step 3:  Student adds words to augment understanding.</a:t>
            </a:r>
          </a:p>
          <a:p>
            <a:pPr>
              <a:lnSpc>
                <a:spcPct val="80000"/>
              </a:lnSpc>
            </a:pPr>
            <a:r>
              <a:rPr lang="en-US" sz="2000" b="1"/>
              <a:t>Step 4: Student uses word in a personal sentence, and shares with partner and class.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Teacher helps expand and/or clarify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71684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006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End of Day One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>
              <a:buFontTx/>
              <a:buNone/>
            </a:pPr>
            <a:endParaRPr lang="en-US"/>
          </a:p>
          <a:p>
            <a:endParaRPr lang="en-US"/>
          </a:p>
        </p:txBody>
      </p:sp>
      <p:pic>
        <p:nvPicPr>
          <p:cNvPr id="43012" name="Picture 4" descr="MCj03977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2938463" cy="414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FOR DAY 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5715000" cy="4525963"/>
          </a:xfrm>
        </p:spPr>
        <p:txBody>
          <a:bodyPr/>
          <a:lstStyle/>
          <a:p>
            <a:r>
              <a:rPr lang="en-US" sz="2400"/>
              <a:t>Use the context of the story for discussing words and generating two types of questions:</a:t>
            </a:r>
          </a:p>
          <a:p>
            <a:pPr lvl="1"/>
            <a:r>
              <a:rPr lang="en-US" sz="2000"/>
              <a:t>Discussion starters (</a:t>
            </a:r>
            <a:r>
              <a:rPr lang="en-US" sz="2000" b="1"/>
              <a:t>text-related and open-ended)</a:t>
            </a:r>
          </a:p>
          <a:p>
            <a:pPr lvl="1"/>
            <a:r>
              <a:rPr lang="en-US" sz="2000"/>
              <a:t>Relationship among words (</a:t>
            </a:r>
            <a:r>
              <a:rPr lang="en-US" sz="2000" b="1"/>
              <a:t>pairing words- open ended)</a:t>
            </a:r>
          </a:p>
          <a:p>
            <a:r>
              <a:rPr lang="en-US" sz="2400"/>
              <a:t>For group work, cut questions up, handing one question for discussion starter and one for relationship among words to groups of four.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Startling Data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High school seniors near the top of their class knew about</a:t>
            </a:r>
            <a:r>
              <a:rPr lang="en-US" sz="2400" b="1"/>
              <a:t> FOUR TIMES </a:t>
            </a:r>
            <a:r>
              <a:rPr lang="en-US" sz="2400"/>
              <a:t>as many words as their lower-performing classmates</a:t>
            </a:r>
            <a:r>
              <a:rPr lang="en-US" sz="2400" b="1"/>
              <a:t> (Smith, 1941)</a:t>
            </a:r>
          </a:p>
          <a:p>
            <a:pPr>
              <a:buFontTx/>
              <a:buNone/>
            </a:pPr>
            <a:endParaRPr lang="en-US" sz="2400" b="1"/>
          </a:p>
          <a:p>
            <a:r>
              <a:rPr lang="en-US" sz="2400"/>
              <a:t>Differences appear difficult to recover</a:t>
            </a:r>
            <a:r>
              <a:rPr lang="en-US" sz="2400" b="1"/>
              <a:t> (Beimiller, 1999; Hart &amp; Risley, 1995)</a:t>
            </a:r>
          </a:p>
        </p:txBody>
      </p:sp>
      <p:pic>
        <p:nvPicPr>
          <p:cNvPr id="13316" name="Picture 4" descr="MCj04107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6237">
            <a:off x="5943600" y="762000"/>
            <a:ext cx="2895600" cy="213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Beginning Discussion…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Discussion could begin by asking which words best characterizes what the story is about.</a:t>
            </a:r>
          </a:p>
          <a:p>
            <a:r>
              <a:rPr lang="en-US" b="1"/>
              <a:t>Apprehensive</a:t>
            </a:r>
            <a:r>
              <a:rPr lang="en-US"/>
              <a:t> is most likely the answer – </a:t>
            </a:r>
            <a:r>
              <a:rPr lang="en-US" b="1" i="1"/>
              <a:t>although any of the words are possible if the student can defend their choice.</a:t>
            </a:r>
          </a:p>
          <a:p>
            <a:pPr>
              <a:buFontTx/>
              <a:buNone/>
            </a:pPr>
            <a:endParaRPr lang="en-US" b="1" i="1"/>
          </a:p>
        </p:txBody>
      </p:sp>
      <p:pic>
        <p:nvPicPr>
          <p:cNvPr id="26628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7813" y="3429000"/>
            <a:ext cx="2006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DISCUSSION STARTERS (Text-related and open ended)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you think Jonas felt </a:t>
            </a:r>
            <a:r>
              <a:rPr lang="en-US" b="1" u="sng"/>
              <a:t>apprehensive</a:t>
            </a:r>
            <a:r>
              <a:rPr lang="en-US" b="1" i="1"/>
              <a:t>?</a:t>
            </a:r>
          </a:p>
          <a:p>
            <a:r>
              <a:rPr lang="en-US" b="1" u="sng"/>
              <a:t>Ritual</a:t>
            </a:r>
            <a:r>
              <a:rPr lang="en-US" b="1"/>
              <a:t> </a:t>
            </a:r>
            <a:r>
              <a:rPr lang="en-US"/>
              <a:t>is often confused with the word </a:t>
            </a:r>
            <a:r>
              <a:rPr lang="en-US" b="1" u="sng"/>
              <a:t>tradition</a:t>
            </a:r>
            <a:r>
              <a:rPr lang="en-US" b="1" i="1"/>
              <a:t> (behavior that is practiced from generation to generation)</a:t>
            </a:r>
            <a:r>
              <a:rPr lang="en-US" b="1"/>
              <a:t>.</a:t>
            </a:r>
            <a:r>
              <a:rPr lang="en-US"/>
              <a:t> Why does the author use the word </a:t>
            </a:r>
            <a:r>
              <a:rPr lang="en-US" b="1"/>
              <a:t>“ritual”</a:t>
            </a:r>
            <a:r>
              <a:rPr lang="en-US"/>
              <a:t> when describing the family “talk” sessions?</a:t>
            </a:r>
            <a:endParaRPr lang="en-US" i="1"/>
          </a:p>
          <a:p>
            <a:endParaRPr lang="en-US" i="1"/>
          </a:p>
        </p:txBody>
      </p:sp>
      <p:pic>
        <p:nvPicPr>
          <p:cNvPr id="27652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05200"/>
            <a:ext cx="1890713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DISCUSSION STARTERS (Text-related and open ended) </a:t>
            </a:r>
            <a:r>
              <a:rPr lang="en-US" sz="3200" b="1" i="1"/>
              <a:t>cont…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does Jonas’ father’s position as </a:t>
            </a:r>
            <a:r>
              <a:rPr lang="en-US" b="1" u="sng"/>
              <a:t>Nurturer</a:t>
            </a:r>
            <a:r>
              <a:rPr lang="en-US" b="1"/>
              <a:t> </a:t>
            </a:r>
            <a:r>
              <a:rPr lang="en-US"/>
              <a:t>differ from his position as a parent?</a:t>
            </a:r>
          </a:p>
          <a:p>
            <a:pPr>
              <a:lnSpc>
                <a:spcPct val="90000"/>
              </a:lnSpc>
            </a:pPr>
            <a:r>
              <a:rPr lang="en-US"/>
              <a:t>In this community, what type of </a:t>
            </a:r>
            <a:r>
              <a:rPr lang="en-US" b="1" u="sng"/>
              <a:t>transgressions</a:t>
            </a:r>
            <a:r>
              <a:rPr lang="en-US" b="1"/>
              <a:t> </a:t>
            </a:r>
            <a:r>
              <a:rPr lang="en-US"/>
              <a:t>might be considered </a:t>
            </a:r>
            <a:r>
              <a:rPr lang="en-US" b="1" u="sng"/>
              <a:t>disgraceful?</a:t>
            </a:r>
            <a:endParaRPr lang="en-US" b="1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28676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3276600"/>
            <a:ext cx="22352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DISCUSSION STARTERS (Text-related and open ended) </a:t>
            </a:r>
            <a:r>
              <a:rPr lang="en-US" sz="3200" b="1" i="1"/>
              <a:t>cont..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word “</a:t>
            </a:r>
            <a:r>
              <a:rPr lang="en-US" b="1" i="1"/>
              <a:t>release</a:t>
            </a:r>
            <a:r>
              <a:rPr lang="en-US" b="1"/>
              <a:t>”</a:t>
            </a:r>
            <a:r>
              <a:rPr lang="en-US"/>
              <a:t> was used several times in the story.  Is the outcome of </a:t>
            </a:r>
            <a:r>
              <a:rPr lang="en-US" b="1" i="1"/>
              <a:t>release</a:t>
            </a:r>
            <a:r>
              <a:rPr lang="en-US"/>
              <a:t> positive or negative in the following situation – explain why or why not:</a:t>
            </a:r>
          </a:p>
          <a:p>
            <a:pPr lvl="1">
              <a:lnSpc>
                <a:spcPct val="90000"/>
              </a:lnSpc>
            </a:pPr>
            <a:r>
              <a:rPr lang="en-US" b="1"/>
              <a:t>Elderly person</a:t>
            </a:r>
          </a:p>
          <a:p>
            <a:pPr lvl="1">
              <a:lnSpc>
                <a:spcPct val="90000"/>
              </a:lnSpc>
            </a:pPr>
            <a:r>
              <a:rPr lang="en-US" b="1"/>
              <a:t>Infant</a:t>
            </a:r>
          </a:p>
          <a:p>
            <a:pPr lvl="1">
              <a:lnSpc>
                <a:spcPct val="90000"/>
              </a:lnSpc>
            </a:pPr>
            <a:r>
              <a:rPr lang="en-US" b="1"/>
              <a:t>A person who has committed a </a:t>
            </a:r>
            <a:r>
              <a:rPr lang="en-US" b="1" u="sng"/>
              <a:t>transgression</a:t>
            </a:r>
            <a:endParaRPr lang="en-US" b="1"/>
          </a:p>
        </p:txBody>
      </p:sp>
      <p:pic>
        <p:nvPicPr>
          <p:cNvPr id="29700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19494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PAIRING WORDS: RELATIONSHIP AMONG WORDS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5562600" cy="4830763"/>
          </a:xfrm>
        </p:spPr>
        <p:txBody>
          <a:bodyPr/>
          <a:lstStyle/>
          <a:p>
            <a:r>
              <a:rPr lang="en-US" sz="2400" i="1"/>
              <a:t>Helps consider how meanings interact with each other (</a:t>
            </a:r>
            <a:r>
              <a:rPr lang="en-US" sz="2400" b="1" i="1"/>
              <a:t>yes/no answers must be supported with response</a:t>
            </a:r>
            <a:r>
              <a:rPr lang="en-US" sz="2400"/>
              <a:t>):</a:t>
            </a:r>
          </a:p>
          <a:p>
            <a:r>
              <a:rPr lang="en-US" sz="2400"/>
              <a:t>Would committing a </a:t>
            </a:r>
            <a:r>
              <a:rPr lang="en-US" sz="2400" b="1" u="sng"/>
              <a:t>transgression</a:t>
            </a:r>
            <a:r>
              <a:rPr lang="en-US" sz="2400" u="sng"/>
              <a:t> </a:t>
            </a:r>
            <a:r>
              <a:rPr lang="en-US" sz="2400"/>
              <a:t>make most people </a:t>
            </a:r>
            <a:r>
              <a:rPr lang="en-US" sz="2400" b="1" u="sng"/>
              <a:t>apprehensive</a:t>
            </a:r>
            <a:r>
              <a:rPr lang="en-US" sz="2400" b="1"/>
              <a:t>?</a:t>
            </a:r>
          </a:p>
          <a:p>
            <a:r>
              <a:rPr lang="en-US" sz="2400"/>
              <a:t>Why might </a:t>
            </a:r>
            <a:r>
              <a:rPr lang="en-US" sz="2400" b="1" u="sng"/>
              <a:t>rituals</a:t>
            </a:r>
            <a:r>
              <a:rPr lang="en-US" sz="2400"/>
              <a:t> be considered </a:t>
            </a:r>
            <a:r>
              <a:rPr lang="en-US" sz="2400" b="1" u="sng"/>
              <a:t>vital</a:t>
            </a:r>
            <a:r>
              <a:rPr lang="en-US" sz="2400" b="1"/>
              <a:t> </a:t>
            </a:r>
            <a:r>
              <a:rPr lang="en-US" sz="2400"/>
              <a:t>to a </a:t>
            </a:r>
            <a:r>
              <a:rPr lang="en-US" sz="2400" b="1" u="sng"/>
              <a:t>nurturer</a:t>
            </a:r>
            <a:r>
              <a:rPr lang="en-US" sz="2400" b="1"/>
              <a:t>?</a:t>
            </a:r>
          </a:p>
          <a:p>
            <a:r>
              <a:rPr lang="en-US" sz="2400"/>
              <a:t>Would a prisoner recently </a:t>
            </a:r>
            <a:r>
              <a:rPr lang="en-US" sz="2400" b="1" u="sng"/>
              <a:t>released</a:t>
            </a:r>
            <a:r>
              <a:rPr lang="en-US" sz="2400"/>
              <a:t> experience </a:t>
            </a:r>
            <a:r>
              <a:rPr lang="en-US" sz="2400" b="1" u="sng"/>
              <a:t>disgrace</a:t>
            </a:r>
            <a:r>
              <a:rPr lang="en-US" sz="2400"/>
              <a:t> in society?</a:t>
            </a:r>
          </a:p>
          <a:p>
            <a:endParaRPr lang="en-US"/>
          </a:p>
        </p:txBody>
      </p:sp>
      <p:pic>
        <p:nvPicPr>
          <p:cNvPr id="30725" name="Picture 5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352800"/>
            <a:ext cx="2006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5800"/>
            <a:ext cx="7086600" cy="609600"/>
          </a:xfrm>
        </p:spPr>
        <p:txBody>
          <a:bodyPr/>
          <a:lstStyle/>
          <a:p>
            <a:pPr algn="ctr"/>
            <a:r>
              <a:rPr lang="en-US" sz="3200" b="1"/>
              <a:t>STUDENT PRACTICE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5486400" cy="4800600"/>
          </a:xfrm>
        </p:spPr>
        <p:txBody>
          <a:bodyPr/>
          <a:lstStyle/>
          <a:p>
            <a:r>
              <a:rPr lang="en-US" sz="2400"/>
              <a:t>Divide students into groups</a:t>
            </a:r>
          </a:p>
          <a:p>
            <a:r>
              <a:rPr lang="en-US" sz="2400"/>
              <a:t>Have each group develop a sentence using several of the words</a:t>
            </a:r>
          </a:p>
          <a:p>
            <a:pPr lvl="1"/>
            <a:r>
              <a:rPr lang="en-US"/>
              <a:t>Students should strive to make the meaning of the word clear within the sentence</a:t>
            </a:r>
          </a:p>
          <a:p>
            <a:r>
              <a:rPr lang="en-US" sz="2400"/>
              <a:t>Have the students share with the class and revise as necessary</a:t>
            </a:r>
          </a:p>
          <a:p>
            <a:pPr lvl="1"/>
            <a:r>
              <a:rPr lang="en-US" i="1"/>
              <a:t>Helps ensure strong sentences</a:t>
            </a:r>
          </a:p>
          <a:p>
            <a:pPr lvl="1"/>
            <a:endParaRPr lang="en-US" i="1"/>
          </a:p>
        </p:txBody>
      </p:sp>
      <p:pic>
        <p:nvPicPr>
          <p:cNvPr id="31748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352800"/>
            <a:ext cx="2006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BEYOND THE CLASSROOM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5334000" cy="4754563"/>
          </a:xfrm>
        </p:spPr>
        <p:txBody>
          <a:bodyPr/>
          <a:lstStyle/>
          <a:p>
            <a:r>
              <a:rPr lang="en-US" sz="2400" b="1"/>
              <a:t>Assign</a:t>
            </a:r>
            <a:r>
              <a:rPr lang="en-US" sz="2400"/>
              <a:t> students to watch TV </a:t>
            </a:r>
            <a:r>
              <a:rPr lang="en-US" sz="2400" b="1" u="sng"/>
              <a:t>news</a:t>
            </a:r>
            <a:r>
              <a:rPr lang="en-US" sz="2400"/>
              <a:t> and see how many of the target words could be used to describe things that are reported.</a:t>
            </a:r>
          </a:p>
          <a:p>
            <a:r>
              <a:rPr lang="en-US" sz="2400" b="1"/>
              <a:t>Challenge activity</a:t>
            </a:r>
            <a:r>
              <a:rPr lang="en-US" sz="2400"/>
              <a:t>:  Locate these words in regard to their emotional components (how do they embody love, hatred, loneliness, indifference) to society?</a:t>
            </a:r>
          </a:p>
        </p:txBody>
      </p:sp>
      <p:pic>
        <p:nvPicPr>
          <p:cNvPr id="32772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006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Text Talk Rationale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84625" y="1524000"/>
            <a:ext cx="2797175" cy="4602163"/>
          </a:xfrm>
        </p:spPr>
        <p:txBody>
          <a:bodyPr/>
          <a:lstStyle/>
          <a:p>
            <a:r>
              <a:rPr lang="en-US" sz="2400"/>
              <a:t>Multiple encounters (at least 12) are required before a word is really known</a:t>
            </a:r>
            <a:r>
              <a:rPr lang="en-US" sz="2400" b="1"/>
              <a:t> (Stahl &amp; Fairbanks, 1986)</a:t>
            </a:r>
          </a:p>
          <a:p>
            <a:pPr lvl="1">
              <a:buFontTx/>
              <a:buNone/>
            </a:pPr>
            <a:endParaRPr lang="en-US" sz="2000" b="1"/>
          </a:p>
        </p:txBody>
      </p:sp>
      <p:pic>
        <p:nvPicPr>
          <p:cNvPr id="14342" name="Picture 6" descr="MCBD19771_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79525" y="2606675"/>
            <a:ext cx="2552700" cy="2511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Text Talk in Middle School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Allows for deeper explorations of language</a:t>
            </a:r>
          </a:p>
          <a:p>
            <a:r>
              <a:rPr lang="en-US"/>
              <a:t>Focus:</a:t>
            </a:r>
          </a:p>
          <a:p>
            <a:pPr lvl="1"/>
            <a:r>
              <a:rPr lang="en-US"/>
              <a:t>explore and further construct the meanings of words.</a:t>
            </a:r>
          </a:p>
          <a:p>
            <a:pPr lvl="1"/>
            <a:r>
              <a:rPr lang="en-US"/>
              <a:t>and the relationships that exist to other words.</a:t>
            </a:r>
          </a:p>
        </p:txBody>
      </p:sp>
      <p:pic>
        <p:nvPicPr>
          <p:cNvPr id="15365" name="Picture 5" descr="MCj039814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447800"/>
            <a:ext cx="1293813" cy="1817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Middle School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Lois Lowry’s </a:t>
            </a:r>
            <a:r>
              <a:rPr lang="en-US" i="1" u="sng"/>
              <a:t>The Giver</a:t>
            </a:r>
            <a:r>
              <a:rPr lang="en-US"/>
              <a:t> (1993)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Choose a book rich in language where </a:t>
            </a:r>
            <a:r>
              <a:rPr lang="en-US" b="1" u="sng"/>
              <a:t>the words, definitions and story have already been read.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u="sng"/>
          </a:p>
          <a:p>
            <a:pPr>
              <a:lnSpc>
                <a:spcPct val="90000"/>
              </a:lnSpc>
            </a:pPr>
            <a:r>
              <a:rPr lang="en-US"/>
              <a:t>Try to embody the theme of the selection.</a:t>
            </a:r>
          </a:p>
        </p:txBody>
      </p:sp>
      <p:pic>
        <p:nvPicPr>
          <p:cNvPr id="16388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352800"/>
            <a:ext cx="18986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/>
              <a:t>The Giver</a:t>
            </a:r>
            <a:r>
              <a:rPr lang="en-US" sz="3200" b="1"/>
              <a:t>, </a:t>
            </a:r>
            <a:r>
              <a:rPr lang="en-US" sz="3200"/>
              <a:t>Lois Lowry</a:t>
            </a:r>
            <a:r>
              <a:rPr lang="en-US" sz="3200" b="1"/>
              <a:t> </a:t>
            </a:r>
            <a:r>
              <a:rPr lang="en-US" sz="3200"/>
              <a:t>(Chapter summary)</a:t>
            </a:r>
            <a:endParaRPr lang="en-US" sz="3200" i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33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Chapter 1: </a:t>
            </a:r>
          </a:p>
          <a:p>
            <a:pPr>
              <a:buFontTx/>
              <a:buNone/>
            </a:pPr>
            <a:r>
              <a:rPr lang="en-US" sz="2400"/>
              <a:t>    The Story begins with the main character (Jonas) who feels apprehensive because of an upcoming Twelve ceremony.  He lives in what seems like a utopian community where there is more “sameness” than individuality.  He is about to be assigned his profession by the elders at the Twelve ceremony.</a:t>
            </a:r>
          </a:p>
        </p:txBody>
      </p:sp>
      <p:pic>
        <p:nvPicPr>
          <p:cNvPr id="17412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352800"/>
            <a:ext cx="2057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Planning Step A</a:t>
            </a:r>
            <a:r>
              <a:rPr lang="en-US" sz="3200" b="1"/>
              <a:t>:  </a:t>
            </a:r>
            <a:r>
              <a:rPr lang="en-US" sz="2800"/>
              <a:t>CHOOSING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7308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Words are useful for mature language usage in writing and speaking.</a:t>
            </a:r>
          </a:p>
          <a:p>
            <a:pPr>
              <a:lnSpc>
                <a:spcPct val="90000"/>
              </a:lnSpc>
            </a:pPr>
            <a:r>
              <a:rPr lang="en-US"/>
              <a:t>Words are not crucial to understanding the text, but several embody the theme.</a:t>
            </a:r>
          </a:p>
          <a:p>
            <a:pPr lvl="1">
              <a:lnSpc>
                <a:spcPct val="90000"/>
              </a:lnSpc>
            </a:pPr>
            <a:r>
              <a:rPr lang="en-US"/>
              <a:t>Note:  these are second tier words (high frequency for mature language)</a:t>
            </a:r>
          </a:p>
          <a:p>
            <a:pPr lvl="1">
              <a:lnSpc>
                <a:spcPct val="90000"/>
              </a:lnSpc>
            </a:pPr>
            <a:r>
              <a:rPr lang="en-US"/>
              <a:t>Choose between 4 and 5 words.</a:t>
            </a:r>
          </a:p>
        </p:txBody>
      </p:sp>
      <p:pic>
        <p:nvPicPr>
          <p:cNvPr id="18436" name="Picture 4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006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239000" cy="914400"/>
          </a:xfrm>
        </p:spPr>
        <p:txBody>
          <a:bodyPr/>
          <a:lstStyle/>
          <a:p>
            <a:r>
              <a:rPr lang="en-US" sz="3200" b="1" i="1"/>
              <a:t>Planning: Step B</a:t>
            </a:r>
            <a:r>
              <a:rPr lang="en-US" sz="3200" b="1"/>
              <a:t>:  </a:t>
            </a:r>
            <a:r>
              <a:rPr lang="en-US" sz="2400"/>
              <a:t>Write friendly definitions of words and prepare for presentation</a:t>
            </a:r>
            <a:r>
              <a:rPr lang="en-US" sz="2400" b="1"/>
              <a:t>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5334000" cy="3810000"/>
          </a:xfrm>
        </p:spPr>
        <p:txBody>
          <a:bodyPr/>
          <a:lstStyle/>
          <a:p>
            <a:r>
              <a:rPr lang="en-US" sz="2400" b="1" u="sng"/>
              <a:t>Apprehensive</a:t>
            </a:r>
            <a:r>
              <a:rPr lang="en-US" sz="2400" b="1"/>
              <a:t>: </a:t>
            </a:r>
            <a:r>
              <a:rPr lang="en-US" sz="2000"/>
              <a:t>worried</a:t>
            </a:r>
          </a:p>
          <a:p>
            <a:r>
              <a:rPr lang="en-US" sz="2400" b="1" u="sng"/>
              <a:t>Rituals</a:t>
            </a:r>
            <a:r>
              <a:rPr lang="en-US" sz="2400" b="1"/>
              <a:t>:  </a:t>
            </a:r>
            <a:r>
              <a:rPr lang="en-US" sz="2000"/>
              <a:t>special activities that are always performed the same way</a:t>
            </a:r>
          </a:p>
          <a:p>
            <a:r>
              <a:rPr lang="en-US" sz="2400" b="1" u="sng"/>
              <a:t>Nurture</a:t>
            </a:r>
            <a:r>
              <a:rPr lang="en-US" sz="2400" b="1"/>
              <a:t>r: </a:t>
            </a:r>
            <a:r>
              <a:rPr lang="en-US" sz="2000"/>
              <a:t>person who gives tender care and protection</a:t>
            </a:r>
          </a:p>
          <a:p>
            <a:r>
              <a:rPr lang="en-US" sz="2400" b="1" u="sng"/>
              <a:t>Transgressions</a:t>
            </a:r>
            <a:r>
              <a:rPr lang="en-US" sz="2400" b="1"/>
              <a:t>:  </a:t>
            </a:r>
            <a:r>
              <a:rPr lang="en-US" sz="2000"/>
              <a:t>act of breaking law</a:t>
            </a:r>
          </a:p>
          <a:p>
            <a:r>
              <a:rPr lang="en-US" sz="2400" b="1" u="sng"/>
              <a:t>Disgrace</a:t>
            </a:r>
            <a:r>
              <a:rPr lang="en-US" sz="2400" b="1"/>
              <a:t>: </a:t>
            </a:r>
            <a:r>
              <a:rPr lang="en-US" sz="2000"/>
              <a:t>shame – loss of respect coming from an action Apprehensive</a:t>
            </a:r>
          </a:p>
          <a:p>
            <a:endParaRPr lang="en-US" sz="2000"/>
          </a:p>
        </p:txBody>
      </p:sp>
      <p:pic>
        <p:nvPicPr>
          <p:cNvPr id="19461" name="Picture 5" descr="g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276600"/>
            <a:ext cx="2006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Planning: Step C</a:t>
            </a:r>
            <a:r>
              <a:rPr lang="en-US" sz="3200"/>
              <a:t>:  </a:t>
            </a:r>
            <a:r>
              <a:rPr lang="en-US" sz="2400"/>
              <a:t>Copy student</a:t>
            </a:r>
            <a:r>
              <a:rPr lang="en-US" sz="2400" b="1"/>
              <a:t> TEXT TALK </a:t>
            </a:r>
            <a:r>
              <a:rPr lang="en-US" sz="2400"/>
              <a:t>handouts (See word doc)</a:t>
            </a:r>
          </a:p>
        </p:txBody>
      </p:sp>
      <p:pic>
        <p:nvPicPr>
          <p:cNvPr id="63493" name="Picture 5" descr="gi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429000"/>
            <a:ext cx="1892300" cy="2895600"/>
          </a:xfrm>
          <a:prstGeom prst="rect">
            <a:avLst/>
          </a:prstGeom>
          <a:noFill/>
        </p:spPr>
      </p:pic>
      <p:graphicFrame>
        <p:nvGraphicFramePr>
          <p:cNvPr id="77334" name="Object 1558"/>
          <p:cNvGraphicFramePr>
            <a:graphicFrameLocks noChangeAspect="1"/>
          </p:cNvGraphicFramePr>
          <p:nvPr>
            <p:ph idx="1"/>
          </p:nvPr>
        </p:nvGraphicFramePr>
        <p:xfrm>
          <a:off x="1279525" y="2049463"/>
          <a:ext cx="5257800" cy="3625850"/>
        </p:xfrm>
        <a:graphic>
          <a:graphicData uri="http://schemas.openxmlformats.org/presentationml/2006/ole">
            <p:oleObj spid="_x0000_s77334" name="Document" r:id="rId4" imgW="8370820" imgH="57716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860</TotalTime>
  <Words>1363</Words>
  <Application>Microsoft Office PowerPoint</Application>
  <PresentationFormat>On-screen Show (4:3)</PresentationFormat>
  <Paragraphs>117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Stack of books design template</vt:lpstr>
      <vt:lpstr>Document</vt:lpstr>
      <vt:lpstr>Text Talk with  Robust Vocabulary </vt:lpstr>
      <vt:lpstr>Startling Data</vt:lpstr>
      <vt:lpstr>Text Talk Rationale</vt:lpstr>
      <vt:lpstr>Text Talk in Middle School</vt:lpstr>
      <vt:lpstr>Middle School Example</vt:lpstr>
      <vt:lpstr>The Giver, Lois Lowry (Chapter summary)</vt:lpstr>
      <vt:lpstr>Planning Step A:  CHOOSING WORDS</vt:lpstr>
      <vt:lpstr>Planning: Step B:  Write friendly definitions of words and prepare for presentation.</vt:lpstr>
      <vt:lpstr>Planning: Step C:  Copy student TEXT TALK handouts (See word doc)</vt:lpstr>
      <vt:lpstr>In-class: Step 1:  Present word with friendly definitions – have students record definitions.</vt:lpstr>
      <vt:lpstr>In-Class: Step 2:  Teacher reads context of word from text.  </vt:lpstr>
      <vt:lpstr>In-class Step 3:  Students add words/phrases to augment understanding.</vt:lpstr>
      <vt:lpstr>In-class Step 4:  Students write personal sentence using words.</vt:lpstr>
      <vt:lpstr>START PROCESS ALL OVER AGAIN WITH SUBSEQUENT WORDS (WORD 2)</vt:lpstr>
      <vt:lpstr>START PROCESS ALL OVER AGAIN WITH SUBSEQUENT WORDS (WORD 3)</vt:lpstr>
      <vt:lpstr>START PROCESS ALL OVER AGAIN WITH SUBSEQUENT WORDS (WORD 4)</vt:lpstr>
      <vt:lpstr>START PROCESS ALL OVER AGAIN WITH SUBSEQUENT WORDS (WORD 5)</vt:lpstr>
      <vt:lpstr>End of Day One</vt:lpstr>
      <vt:lpstr>PLANNING FOR DAY 2</vt:lpstr>
      <vt:lpstr>Beginning Discussion…</vt:lpstr>
      <vt:lpstr>DISCUSSION STARTERS (Text-related and open ended)</vt:lpstr>
      <vt:lpstr>DISCUSSION STARTERS (Text-related and open ended) cont…</vt:lpstr>
      <vt:lpstr>DISCUSSION STARTERS (Text-related and open ended) cont..</vt:lpstr>
      <vt:lpstr>PAIRING WORDS: RELATIONSHIP AMONG WORDS</vt:lpstr>
      <vt:lpstr>STUDENT PRACTICE</vt:lpstr>
      <vt:lpstr>BEYOND THE CLASSROOM</vt:lpstr>
    </vt:vector>
  </TitlesOfParts>
  <Company>School District U-46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Talk with Robust Vocabulary</dc:title>
  <dc:creator>School District U46</dc:creator>
  <cp:lastModifiedBy>Lee County</cp:lastModifiedBy>
  <cp:revision>73</cp:revision>
  <dcterms:created xsi:type="dcterms:W3CDTF">2007-01-26T20:03:49Z</dcterms:created>
  <dcterms:modified xsi:type="dcterms:W3CDTF">2015-11-03T14:02:15Z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