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57" r:id="rId4"/>
    <p:sldId id="259" r:id="rId5"/>
    <p:sldId id="260" r:id="rId6"/>
    <p:sldId id="261" r:id="rId7"/>
    <p:sldId id="263" r:id="rId8"/>
    <p:sldId id="265" r:id="rId9"/>
    <p:sldId id="264" r:id="rId10"/>
    <p:sldId id="269" r:id="rId11"/>
    <p:sldId id="262" r:id="rId12"/>
    <p:sldId id="266" r:id="rId13"/>
    <p:sldId id="267" r:id="rId14"/>
    <p:sldId id="268" r:id="rId15"/>
    <p:sldId id="278" r:id="rId16"/>
    <p:sldId id="270" r:id="rId17"/>
    <p:sldId id="271" r:id="rId18"/>
    <p:sldId id="273" r:id="rId19"/>
    <p:sldId id="272" r:id="rId20"/>
    <p:sldId id="279" r:id="rId21"/>
    <p:sldId id="275" r:id="rId22"/>
    <p:sldId id="280" r:id="rId23"/>
    <p:sldId id="274" r:id="rId24"/>
    <p:sldId id="281" r:id="rId25"/>
    <p:sldId id="276" r:id="rId26"/>
    <p:sldId id="277"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80"/>
    <a:srgbClr val="CC0000"/>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C8BB8C-7F0A-405D-AC47-5BAE8A1A1FC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CA3FB16-4654-4FCF-863A-85BA89EA11BD}" type="slidenum">
              <a:rPr lang="en-US"/>
              <a:pPr/>
              <a:t>1</a:t>
            </a:fld>
            <a:endParaRPr 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6C62A54-ED08-4B58-861E-C32FCBAB185A}" type="slidenum">
              <a:rPr lang="en-US"/>
              <a:pPr/>
              <a:t>10</a:t>
            </a:fld>
            <a:endParaRPr lang="en-US"/>
          </a:p>
        </p:txBody>
      </p:sp>
      <p:sp>
        <p:nvSpPr>
          <p:cNvPr id="33795" name="Rectangle 1026"/>
          <p:cNvSpPr>
            <a:spLocks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0AEE86A-A3FA-48FD-ADA6-1536810614DB}" type="slidenum">
              <a:rPr lang="en-US"/>
              <a:pPr/>
              <a:t>11</a:t>
            </a:fld>
            <a:endParaRPr lang="en-US"/>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You may want to show students the Library of Congress summaries on the copyright page of most books. These are the most succinct, shortest summaries around. On the other hand, longer summaries are often required in school.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F7BD161-B428-4DA6-B8D1-5EFB7DD7171D}" type="slidenum">
              <a:rPr lang="en-US"/>
              <a:pPr/>
              <a:t>12</a:t>
            </a:fld>
            <a:endParaRPr lang="en-US"/>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Students in my class are surprisingly eager to share their past academic misdeeds. If you listen to student explanations, you can gain some insight into what students are thinking. (For example, I heard one boy tell another, “I just write down every other sentence.”)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96E9FAD-C666-4F62-994A-66D686A94198}" type="slidenum">
              <a:rPr lang="en-US"/>
              <a:pPr/>
              <a:t>13</a:t>
            </a:fld>
            <a:endParaRPr lang="en-US"/>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Even though </a:t>
            </a:r>
            <a:r>
              <a:rPr lang="en-US" i="1" smtClean="0"/>
              <a:t>The Very Hungry Caterpillar</a:t>
            </a:r>
            <a:r>
              <a:rPr lang="en-US" smtClean="0"/>
              <a:t> is a very simple book, it lends itself quite well to this activity. It is a short book that can be read quickly.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0C474FF-3C5D-4A30-BB70-792179915815}" type="slidenum">
              <a:rPr lang="en-US"/>
              <a:pPr/>
              <a:t>14</a:t>
            </a:fld>
            <a:endParaRPr lang="en-US"/>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DEB5FF4-B671-4F55-A715-A1DAF7389D4C}" type="slidenum">
              <a:rPr lang="en-US"/>
              <a:pPr/>
              <a:t>15</a:t>
            </a:fld>
            <a:endParaRPr lang="en-US"/>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C7B0316-0CAB-4766-9EFA-3FA6140114D4}" type="slidenum">
              <a:rPr lang="en-US"/>
              <a:pPr/>
              <a:t>16</a:t>
            </a:fld>
            <a:endParaRPr lang="en-US"/>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4749E5F-46F0-4525-9089-374D912F330D}" type="slidenum">
              <a:rPr lang="en-US"/>
              <a:pPr/>
              <a:t>17</a:t>
            </a:fld>
            <a:endParaRPr lang="en-US"/>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3706D41-A5F0-4F2D-9752-F40C5D819BAC}" type="slidenum">
              <a:rPr lang="en-US"/>
              <a:pPr/>
              <a:t>18</a:t>
            </a:fld>
            <a:endParaRPr lang="en-US"/>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BDF5672-849E-480F-9D23-7BACB99DFDD0}" type="slidenum">
              <a:rPr lang="en-US"/>
              <a:pPr/>
              <a:t>19</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46BB04E-5F7C-4A37-ACC1-24814E8BE8EA}" type="slidenum">
              <a:rPr lang="en-US"/>
              <a:pPr/>
              <a:t>2</a:t>
            </a:fld>
            <a:endParaRPr 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mtClean="0"/>
              <a:t>Teacher: You will need a copy of the Eric Carle book </a:t>
            </a:r>
            <a:r>
              <a:rPr lang="en-US" i="1" smtClean="0"/>
              <a:t>The Very Hungry Caterpillar</a:t>
            </a:r>
            <a:r>
              <a:rPr lang="en-US"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055C584-744D-4D9D-A054-A1EFAECE075C}" type="slidenum">
              <a:rPr lang="en-US"/>
              <a:pPr/>
              <a:t>20</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958D80C-64A2-4144-8B2B-520AA6807E4D}" type="slidenum">
              <a:rPr lang="en-US"/>
              <a:pPr/>
              <a:t>21</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6D69D99-A1F4-406D-8D67-3C80F5D02716}" type="slidenum">
              <a:rPr lang="en-US"/>
              <a:pPr/>
              <a:t>22</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E679B5-9BF7-4507-8394-E7956C31AC54}" type="slidenum">
              <a:rPr lang="en-US"/>
              <a:pPr/>
              <a:t>23</a:t>
            </a:fld>
            <a:endParaRPr lang="en-US"/>
          </a:p>
        </p:txBody>
      </p:sp>
      <p:sp>
        <p:nvSpPr>
          <p:cNvPr id="60419" name="Rectangle 1026"/>
          <p:cNvSpPr>
            <a:spLocks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995994B-BA46-48F1-AEBC-8DB9572A235B}" type="slidenum">
              <a:rPr lang="en-US"/>
              <a:pPr/>
              <a:t>24</a:t>
            </a:fld>
            <a:endParaRPr lang="en-US"/>
          </a:p>
        </p:txBody>
      </p:sp>
      <p:sp>
        <p:nvSpPr>
          <p:cNvPr id="62467" name="Rectangle 1026"/>
          <p:cNvSpPr>
            <a:spLocks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65F8D90-890C-4995-A41D-01C94318A5BF}" type="slidenum">
              <a:rPr lang="en-US"/>
              <a:pPr/>
              <a:t>25</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1198F8B-5401-4422-B036-22FA1AA92A8C}" type="slidenum">
              <a:rPr lang="en-US"/>
              <a:pPr/>
              <a:t>26</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Emily Kissner 2011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5945923-EE74-478E-98A3-94E35E0B76AA}" type="slidenum">
              <a:rPr lang="en-US"/>
              <a:pPr/>
              <a:t>3</a:t>
            </a:fld>
            <a:endParaRPr lang="en-US"/>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93206B1-3EDC-4B9E-9B78-166F1D51255B}" type="slidenum">
              <a:rPr lang="en-US"/>
              <a:pPr/>
              <a:t>4</a:t>
            </a:fld>
            <a:endParaRPr lang="en-US"/>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2D696CD-F51C-49AC-87E6-9FBDB4977EAD}" type="slidenum">
              <a:rPr lang="en-US"/>
              <a:pPr/>
              <a:t>5</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4F80D3-81A6-46BA-BE7E-0E9809BA8FF4}" type="slidenum">
              <a:rPr lang="en-US"/>
              <a:pPr/>
              <a:t>6</a:t>
            </a:fld>
            <a:endParaRPr lang="en-US"/>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5E3AA90-2018-4CA2-B995-1831612D4189}" type="slidenum">
              <a:rPr lang="en-US"/>
              <a:pPr/>
              <a:t>7</a:t>
            </a:fld>
            <a:endParaRPr lang="en-US"/>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This kind of summary is what students do when they have trouble understanding the difference between what is important and what is not important.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524B201-7F75-436D-9D47-FC70BA9EDC7A}" type="slidenum">
              <a:rPr lang="en-US"/>
              <a:pPr/>
              <a:t>8</a:t>
            </a:fld>
            <a:endParaRPr lang="en-US"/>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A14D50E-DC7A-4072-813D-864FD4CB77C8}" type="slidenum">
              <a:rPr lang="en-US"/>
              <a:pPr/>
              <a:t>9</a:t>
            </a:fld>
            <a:endParaRPr lang="en-US"/>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F41585-E5AE-4188-A36A-25049E0B921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C44A104-52A9-4394-8CC3-1B22843551A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829C9C-0818-48CE-B534-E074A6F227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E30C0A-A041-4714-8398-7DF8E5D1FB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2A7BA4-A1CD-46B8-B4DF-828F80E4DA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EFA203-662C-485D-8C76-0238DE36E3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823FFBE-780A-41DE-99E4-EA0DD3A85B0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19A5AB2-ECB7-43E5-9833-27F5A2E312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1F95615-5E17-4601-B306-D0F00F571E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1E451D-55B7-4C9B-BA30-1B7B776C30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54F6DC-E639-4FA2-B545-34A9CC78DCB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8080"/>
            </a:gs>
            <a:gs pos="100000">
              <a:srgbClr val="003B3B"/>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FEA3EE5-4C61-491C-BEF9-436073C050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143000"/>
            <a:ext cx="7772400" cy="1143000"/>
          </a:xfrm>
        </p:spPr>
        <p:txBody>
          <a:bodyPr/>
          <a:lstStyle/>
          <a:p>
            <a:pPr eaLnBrk="1" hangingPunct="1"/>
            <a:r>
              <a:rPr lang="en-US" smtClean="0">
                <a:solidFill>
                  <a:schemeClr val="hlink"/>
                </a:solidFill>
                <a:latin typeface="Lucida Bright" charset="0"/>
              </a:rPr>
              <a:t>Summarizing a Story</a:t>
            </a:r>
          </a:p>
        </p:txBody>
      </p:sp>
      <p:sp>
        <p:nvSpPr>
          <p:cNvPr id="14339" name="Rectangle 3"/>
          <p:cNvSpPr>
            <a:spLocks noGrp="1" noChangeArrowheads="1"/>
          </p:cNvSpPr>
          <p:nvPr>
            <p:ph type="subTitle" idx="1"/>
          </p:nvPr>
        </p:nvSpPr>
        <p:spPr>
          <a:xfrm>
            <a:off x="1371600" y="4953000"/>
            <a:ext cx="6400800" cy="1219200"/>
          </a:xfrm>
        </p:spPr>
        <p:txBody>
          <a:bodyPr/>
          <a:lstStyle/>
          <a:p>
            <a:pPr eaLnBrk="1" hangingPunct="1"/>
            <a:r>
              <a:rPr lang="en-US" i="1" smtClean="0">
                <a:solidFill>
                  <a:schemeClr val="hlink"/>
                </a:solidFill>
              </a:rPr>
              <a:t>A guide for students</a:t>
            </a:r>
          </a:p>
        </p:txBody>
      </p:sp>
      <p:pic>
        <p:nvPicPr>
          <p:cNvPr id="14340" name="Picture 3" descr="monarch caterpillar.jpg"/>
          <p:cNvPicPr>
            <a:picLocks noChangeAspect="1"/>
          </p:cNvPicPr>
          <p:nvPr/>
        </p:nvPicPr>
        <p:blipFill>
          <a:blip r:embed="rId3"/>
          <a:srcRect/>
          <a:stretch>
            <a:fillRect/>
          </a:stretch>
        </p:blipFill>
        <p:spPr bwMode="auto">
          <a:xfrm>
            <a:off x="3505200" y="2590800"/>
            <a:ext cx="25908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A summary is NOT a review</a:t>
            </a:r>
          </a:p>
        </p:txBody>
      </p:sp>
      <p:sp>
        <p:nvSpPr>
          <p:cNvPr id="29699" name="Rectangle 3"/>
          <p:cNvSpPr>
            <a:spLocks noGrp="1" noChangeArrowheads="1"/>
          </p:cNvSpPr>
          <p:nvPr>
            <p:ph type="body" idx="1"/>
          </p:nvPr>
        </p:nvSpPr>
        <p:spPr/>
        <p:txBody>
          <a:bodyPr/>
          <a:lstStyle/>
          <a:p>
            <a:pPr eaLnBrk="1" hangingPunct="1">
              <a:lnSpc>
                <a:spcPct val="90000"/>
              </a:lnSpc>
            </a:pPr>
            <a:r>
              <a:rPr lang="en-US" smtClean="0">
                <a:solidFill>
                  <a:srgbClr val="FFFFFF"/>
                </a:solidFill>
              </a:rPr>
              <a:t>In your summary, just include what the author put in the story.</a:t>
            </a:r>
          </a:p>
          <a:p>
            <a:pPr eaLnBrk="1" hangingPunct="1">
              <a:lnSpc>
                <a:spcPct val="90000"/>
              </a:lnSpc>
            </a:pPr>
            <a:r>
              <a:rPr lang="en-US" smtClean="0">
                <a:solidFill>
                  <a:srgbClr val="FFFFFF"/>
                </a:solidFill>
              </a:rPr>
              <a:t>You do not write your own opinions, like “This was a great book!”</a:t>
            </a:r>
          </a:p>
          <a:p>
            <a:pPr eaLnBrk="1" hangingPunct="1">
              <a:lnSpc>
                <a:spcPct val="90000"/>
              </a:lnSpc>
            </a:pPr>
            <a:r>
              <a:rPr lang="en-US" smtClean="0">
                <a:solidFill>
                  <a:srgbClr val="FFFFFF"/>
                </a:solidFill>
              </a:rPr>
              <a:t>Do not leave a cliffhanger ending, like “If you want to know what happens, read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solidFill>
                  <a:schemeClr val="hlink"/>
                </a:solidFill>
                <a:latin typeface="Lucida Bright" charset="0"/>
              </a:rPr>
              <a:t>How long does it have to be?</a:t>
            </a:r>
          </a:p>
        </p:txBody>
      </p:sp>
      <p:sp>
        <p:nvSpPr>
          <p:cNvPr id="15363" name="Rectangle 3"/>
          <p:cNvSpPr>
            <a:spLocks noGrp="1" noChangeArrowheads="1"/>
          </p:cNvSpPr>
          <p:nvPr>
            <p:ph type="body" idx="1"/>
          </p:nvPr>
        </p:nvSpPr>
        <p:spPr>
          <a:xfrm>
            <a:off x="685800" y="2895600"/>
            <a:ext cx="7772400" cy="3200400"/>
          </a:xfrm>
        </p:spPr>
        <p:txBody>
          <a:bodyPr/>
          <a:lstStyle/>
          <a:p>
            <a:pPr eaLnBrk="1" hangingPunct="1">
              <a:lnSpc>
                <a:spcPct val="90000"/>
              </a:lnSpc>
              <a:defRPr/>
            </a:pPr>
            <a:r>
              <a:rPr lang="en-US" dirty="0">
                <a:solidFill>
                  <a:srgbClr val="FFFFFF"/>
                </a:solidFill>
                <a:latin typeface="+mj-lt"/>
              </a:rPr>
              <a:t>Answer: </a:t>
            </a:r>
            <a:r>
              <a:rPr lang="en-US" dirty="0">
                <a:solidFill>
                  <a:schemeClr val="accent2">
                    <a:lumMod val="20000"/>
                    <a:lumOff val="80000"/>
                  </a:schemeClr>
                </a:solidFill>
                <a:latin typeface="+mj-lt"/>
              </a:rPr>
              <a:t>Long enough</a:t>
            </a:r>
            <a:r>
              <a:rPr lang="en-US" dirty="0">
                <a:solidFill>
                  <a:srgbClr val="FFFFFF"/>
                </a:solidFill>
                <a:latin typeface="+mj-lt"/>
              </a:rPr>
              <a:t>!</a:t>
            </a:r>
          </a:p>
          <a:p>
            <a:pPr eaLnBrk="1" hangingPunct="1">
              <a:lnSpc>
                <a:spcPct val="90000"/>
              </a:lnSpc>
              <a:defRPr/>
            </a:pPr>
            <a:r>
              <a:rPr lang="en-US" dirty="0">
                <a:solidFill>
                  <a:srgbClr val="FFFFFF"/>
                </a:solidFill>
                <a:latin typeface="+mj-lt"/>
              </a:rPr>
              <a:t>Really, it depends on the story and your purpose for writing the summary. </a:t>
            </a:r>
          </a:p>
          <a:p>
            <a:pPr eaLnBrk="1" hangingPunct="1">
              <a:lnSpc>
                <a:spcPct val="90000"/>
              </a:lnSpc>
              <a:defRPr/>
            </a:pPr>
            <a:r>
              <a:rPr lang="en-US" dirty="0">
                <a:solidFill>
                  <a:srgbClr val="FFFFFF"/>
                </a:solidFill>
                <a:latin typeface="+mj-lt"/>
              </a:rPr>
              <a:t>If you are given lines for writing a summary, a good rule of thumb is to try to fill up at least three quarters of the lines.</a:t>
            </a:r>
          </a:p>
        </p:txBody>
      </p:sp>
      <p:pic>
        <p:nvPicPr>
          <p:cNvPr id="15364" name="Picture 4" descr="C:\Program Files\Common Files\Microsoft Shared\Clipart\cagcat50\bd00028_.wmf"/>
          <p:cNvPicPr>
            <a:picLocks noChangeAspect="1" noChangeArrowheads="1"/>
          </p:cNvPicPr>
          <p:nvPr/>
        </p:nvPicPr>
        <p:blipFill>
          <a:blip r:embed="rId3"/>
          <a:srcRect/>
          <a:stretch>
            <a:fillRect/>
          </a:stretch>
        </p:blipFill>
        <p:spPr bwMode="auto">
          <a:xfrm>
            <a:off x="3733800" y="1828800"/>
            <a:ext cx="862013" cy="84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Talk about it!</a:t>
            </a:r>
          </a:p>
        </p:txBody>
      </p:sp>
      <p:sp>
        <p:nvSpPr>
          <p:cNvPr id="36867" name="Rectangle 3"/>
          <p:cNvSpPr>
            <a:spLocks noGrp="1" noChangeArrowheads="1"/>
          </p:cNvSpPr>
          <p:nvPr>
            <p:ph type="body" idx="1"/>
          </p:nvPr>
        </p:nvSpPr>
        <p:spPr/>
        <p:txBody>
          <a:bodyPr/>
          <a:lstStyle/>
          <a:p>
            <a:pPr eaLnBrk="1" hangingPunct="1">
              <a:buFontTx/>
              <a:buNone/>
            </a:pPr>
            <a:r>
              <a:rPr lang="en-US" smtClean="0">
                <a:solidFill>
                  <a:schemeClr val="bg1"/>
                </a:solidFill>
              </a:rPr>
              <a:t>With your partner, answer this question:</a:t>
            </a:r>
          </a:p>
          <a:p>
            <a:pPr eaLnBrk="1" hangingPunct="1">
              <a:buFontTx/>
              <a:buNone/>
            </a:pPr>
            <a:endParaRPr lang="en-US" smtClean="0">
              <a:solidFill>
                <a:schemeClr val="bg1"/>
              </a:solidFill>
            </a:endParaRPr>
          </a:p>
          <a:p>
            <a:pPr eaLnBrk="1" hangingPunct="1"/>
            <a:r>
              <a:rPr lang="en-US" smtClean="0">
                <a:solidFill>
                  <a:schemeClr val="bg1"/>
                </a:solidFill>
              </a:rPr>
              <a:t>Have you ever used an unsuccessful  strategy for summarizing? </a:t>
            </a:r>
          </a:p>
          <a:p>
            <a:pPr eaLnBrk="1" hangingPunct="1"/>
            <a:r>
              <a:rPr lang="en-US" smtClean="0">
                <a:solidFill>
                  <a:schemeClr val="bg1"/>
                </a:solidFill>
              </a:rPr>
              <a:t>What should a good summary contain?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Now, some practice</a:t>
            </a:r>
          </a:p>
        </p:txBody>
      </p:sp>
      <p:sp>
        <p:nvSpPr>
          <p:cNvPr id="24579" name="Rectangle 3"/>
          <p:cNvSpPr>
            <a:spLocks noGrp="1" noChangeArrowheads="1"/>
          </p:cNvSpPr>
          <p:nvPr>
            <p:ph type="body" idx="1"/>
          </p:nvPr>
        </p:nvSpPr>
        <p:spPr>
          <a:xfrm>
            <a:off x="685800" y="2819400"/>
            <a:ext cx="7772400" cy="3276600"/>
          </a:xfrm>
        </p:spPr>
        <p:txBody>
          <a:bodyPr/>
          <a:lstStyle/>
          <a:p>
            <a:pPr eaLnBrk="1" hangingPunct="1">
              <a:buFontTx/>
              <a:buNone/>
            </a:pPr>
            <a:r>
              <a:rPr lang="en-US" smtClean="0">
                <a:latin typeface="Lucida Bright" charset="0"/>
              </a:rPr>
              <a:t>   </a:t>
            </a:r>
            <a:r>
              <a:rPr lang="en-US" smtClean="0">
                <a:solidFill>
                  <a:srgbClr val="FFFFFF"/>
                </a:solidFill>
                <a:latin typeface="Lucida Bright" charset="0"/>
              </a:rPr>
              <a:t>Listen as your teacher reads aloud </a:t>
            </a:r>
            <a:r>
              <a:rPr lang="en-US" i="1" smtClean="0">
                <a:solidFill>
                  <a:srgbClr val="FFFFFF"/>
                </a:solidFill>
                <a:latin typeface="Lucida Bright" charset="0"/>
              </a:rPr>
              <a:t>The Very Hungry Caterpillar.</a:t>
            </a:r>
            <a:r>
              <a:rPr lang="en-US" smtClean="0">
                <a:solidFill>
                  <a:srgbClr val="FFFFFF"/>
                </a:solidFill>
                <a:latin typeface="Lucida Bright" charset="0"/>
              </a:rPr>
              <a:t> After the story, you and your partner will choose the best summary.</a:t>
            </a:r>
          </a:p>
        </p:txBody>
      </p:sp>
      <p:pic>
        <p:nvPicPr>
          <p:cNvPr id="24580" name="Picture 4" descr="C:\Program Files\Microsoft Office\Clipart\standard\stddir1\an04198_.wmf"/>
          <p:cNvPicPr>
            <a:picLocks noChangeAspect="1" noChangeArrowheads="1"/>
          </p:cNvPicPr>
          <p:nvPr/>
        </p:nvPicPr>
        <p:blipFill>
          <a:blip r:embed="rId3"/>
          <a:srcRect/>
          <a:stretch>
            <a:fillRect/>
          </a:stretch>
        </p:blipFill>
        <p:spPr bwMode="auto">
          <a:xfrm>
            <a:off x="3581400" y="1752600"/>
            <a:ext cx="1800225" cy="909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40963" name="Rectangle 3"/>
          <p:cNvSpPr>
            <a:spLocks noGrp="1" noChangeArrowheads="1"/>
          </p:cNvSpPr>
          <p:nvPr>
            <p:ph type="body" idx="1"/>
          </p:nvPr>
        </p:nvSpPr>
        <p:spPr>
          <a:xfrm>
            <a:off x="685800" y="2590800"/>
            <a:ext cx="7772400" cy="3505200"/>
          </a:xfrm>
        </p:spPr>
        <p:txBody>
          <a:bodyPr/>
          <a:lstStyle/>
          <a:p>
            <a:pPr eaLnBrk="1" hangingPunct="1">
              <a:buFontTx/>
              <a:buNone/>
            </a:pPr>
            <a:r>
              <a:rPr lang="en-US" sz="2800" smtClean="0"/>
              <a:t>   </a:t>
            </a:r>
            <a:r>
              <a:rPr lang="en-US" smtClean="0">
                <a:solidFill>
                  <a:srgbClr val="FFFFFF"/>
                </a:solidFill>
              </a:rPr>
              <a:t>Write 1, 2, and 3 on your paper. After you read each summary, either circle it (if it is a good summary) or cross it out (if it is a poor summary)</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43011" name="Rectangle 3"/>
          <p:cNvSpPr>
            <a:spLocks noGrp="1" noChangeArrowheads="1"/>
          </p:cNvSpPr>
          <p:nvPr>
            <p:ph type="body" idx="1"/>
          </p:nvPr>
        </p:nvSpPr>
        <p:spPr/>
        <p:txBody>
          <a:bodyPr/>
          <a:lstStyle/>
          <a:p>
            <a:pPr eaLnBrk="1" hangingPunct="1">
              <a:buFontTx/>
              <a:buNone/>
            </a:pPr>
            <a:r>
              <a:rPr lang="en-US" sz="2800" smtClean="0"/>
              <a:t>  </a:t>
            </a:r>
          </a:p>
          <a:p>
            <a:pPr eaLnBrk="1" hangingPunct="1">
              <a:buFontTx/>
              <a:buNone/>
            </a:pPr>
            <a:r>
              <a:rPr lang="en-US" b="1" smtClean="0">
                <a:solidFill>
                  <a:srgbClr val="FFFFFF"/>
                </a:solidFill>
                <a:latin typeface="Trebuchet MS" charset="0"/>
                <a:cs typeface="Times New Roman" charset="0"/>
              </a:rPr>
              <a:t>Summary #1</a:t>
            </a:r>
            <a:endParaRPr lang="en-US" smtClean="0">
              <a:solidFill>
                <a:srgbClr val="FFFFFF"/>
              </a:solidFill>
              <a:cs typeface="Times New Roman" charset="0"/>
            </a:endParaRPr>
          </a:p>
          <a:p>
            <a:pPr eaLnBrk="1" hangingPunct="1">
              <a:buFontTx/>
              <a:buNone/>
            </a:pPr>
            <a:r>
              <a:rPr lang="en-US" smtClean="0">
                <a:solidFill>
                  <a:srgbClr val="FFFFFF"/>
                </a:solidFill>
                <a:latin typeface="Trebuchet MS" charset="0"/>
                <a:cs typeface="Times New Roman" charset="0"/>
              </a:rPr>
              <a:t>    A bug comes out of an egg. It eats lots of food. This is a great book. If you want to find out how it ends, you should read it!</a:t>
            </a:r>
            <a:r>
              <a:rPr lang="en-US" smtClean="0">
                <a:solidFill>
                  <a:srgbClr val="FFFFFF"/>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31747" name="Rectangle 3"/>
          <p:cNvSpPr>
            <a:spLocks noGrp="1" noChangeArrowheads="1"/>
          </p:cNvSpPr>
          <p:nvPr>
            <p:ph type="body" idx="1"/>
          </p:nvPr>
        </p:nvSpPr>
        <p:spPr>
          <a:xfrm>
            <a:off x="685800" y="2819400"/>
            <a:ext cx="7772400" cy="2819400"/>
          </a:xfrm>
        </p:spPr>
        <p:txBody>
          <a:bodyPr/>
          <a:lstStyle/>
          <a:p>
            <a:pPr eaLnBrk="1" hangingPunct="1">
              <a:buFontTx/>
              <a:buNone/>
            </a:pPr>
            <a:r>
              <a:rPr lang="en-US" b="1" smtClean="0">
                <a:solidFill>
                  <a:srgbClr val="FFFFFF"/>
                </a:solidFill>
                <a:latin typeface="Trebuchet MS" charset="0"/>
                <a:cs typeface="Times New Roman" charset="0"/>
              </a:rPr>
              <a:t>Summary #2</a:t>
            </a:r>
            <a:endParaRPr lang="en-US" smtClean="0">
              <a:solidFill>
                <a:srgbClr val="FFFFFF"/>
              </a:solidFill>
              <a:cs typeface="Times New Roman" charset="0"/>
            </a:endParaRPr>
          </a:p>
          <a:p>
            <a:pPr eaLnBrk="1" hangingPunct="1">
              <a:buFontTx/>
              <a:buNone/>
            </a:pPr>
            <a:r>
              <a:rPr lang="en-US" smtClean="0">
                <a:solidFill>
                  <a:srgbClr val="FFFFFF"/>
                </a:solidFill>
                <a:latin typeface="Trebuchet MS" charset="0"/>
                <a:cs typeface="Times New Roman" charset="0"/>
              </a:rPr>
              <a:t>   A caterpillar hatches from an egg. After eating many different kinds of food, it turns into a beautiful butterfly.</a:t>
            </a:r>
            <a:r>
              <a:rPr lang="en-US" smtClean="0">
                <a:solidFill>
                  <a:srgbClr val="FFFF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33795" name="Rectangle 3"/>
          <p:cNvSpPr>
            <a:spLocks noGrp="1" noChangeArrowheads="1"/>
          </p:cNvSpPr>
          <p:nvPr>
            <p:ph type="body" idx="1"/>
          </p:nvPr>
        </p:nvSpPr>
        <p:spPr/>
        <p:txBody>
          <a:bodyPr/>
          <a:lstStyle/>
          <a:p>
            <a:pPr eaLnBrk="1" hangingPunct="1">
              <a:buFontTx/>
              <a:buNone/>
            </a:pPr>
            <a:r>
              <a:rPr lang="en-US" sz="2800" b="1" smtClean="0">
                <a:solidFill>
                  <a:srgbClr val="FFFFFF"/>
                </a:solidFill>
                <a:latin typeface="Trebuchet MS" charset="0"/>
                <a:cs typeface="Times New Roman" charset="0"/>
              </a:rPr>
              <a:t>Summary #3</a:t>
            </a:r>
            <a:endParaRPr lang="en-US" sz="2800" smtClean="0">
              <a:solidFill>
                <a:srgbClr val="FFFFFF"/>
              </a:solidFill>
              <a:cs typeface="Times New Roman" charset="0"/>
            </a:endParaRPr>
          </a:p>
          <a:p>
            <a:pPr eaLnBrk="1" hangingPunct="1">
              <a:buFontTx/>
              <a:buNone/>
            </a:pPr>
            <a:r>
              <a:rPr lang="en-US" sz="2800" smtClean="0">
                <a:solidFill>
                  <a:srgbClr val="FFFFFF"/>
                </a:solidFill>
                <a:latin typeface="Trebuchet MS" charset="0"/>
                <a:cs typeface="Times New Roman" charset="0"/>
              </a:rPr>
              <a:t>   In the warm moonlight, a caterpillar hatches out of an egg. First it eats an apple. Then it eats a pear. Then it eats three plums. Then it eats four strawberries. Then it eats five oranges. Then it eats lots of other things. Finally it spins a cocoon around itself. It turns into a beautiful butterfly!</a:t>
            </a:r>
            <a:r>
              <a:rPr lang="en-US" sz="2800" smtClean="0">
                <a:solidFill>
                  <a:srgbClr val="FFFF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Talk with your partner</a:t>
            </a:r>
          </a:p>
        </p:txBody>
      </p:sp>
      <p:sp>
        <p:nvSpPr>
          <p:cNvPr id="49155" name="Rectangle 3"/>
          <p:cNvSpPr>
            <a:spLocks noGrp="1" noChangeArrowheads="1"/>
          </p:cNvSpPr>
          <p:nvPr>
            <p:ph type="body" idx="1"/>
          </p:nvPr>
        </p:nvSpPr>
        <p:spPr>
          <a:xfrm>
            <a:off x="685800" y="1981200"/>
            <a:ext cx="7772400" cy="1295400"/>
          </a:xfrm>
        </p:spPr>
        <p:txBody>
          <a:bodyPr/>
          <a:lstStyle/>
          <a:p>
            <a:pPr eaLnBrk="1" hangingPunct="1">
              <a:buFontTx/>
              <a:buNone/>
            </a:pPr>
            <a:r>
              <a:rPr lang="en-US" smtClean="0"/>
              <a:t>   </a:t>
            </a:r>
            <a:r>
              <a:rPr lang="en-US" smtClean="0">
                <a:solidFill>
                  <a:srgbClr val="FFFFFF"/>
                </a:solidFill>
              </a:rPr>
              <a:t>Which summary did you think was best? Why?</a:t>
            </a:r>
          </a:p>
        </p:txBody>
      </p:sp>
      <p:pic>
        <p:nvPicPr>
          <p:cNvPr id="49156" name="Picture 4" descr="C:\Program Files\Microsoft Office\Clipart\standard\stddir1\an04198_.wmf"/>
          <p:cNvPicPr>
            <a:picLocks noChangeAspect="1" noChangeArrowheads="1"/>
          </p:cNvPicPr>
          <p:nvPr/>
        </p:nvPicPr>
        <p:blipFill>
          <a:blip r:embed="rId3"/>
          <a:srcRect/>
          <a:stretch>
            <a:fillRect/>
          </a:stretch>
        </p:blipFill>
        <p:spPr bwMode="auto">
          <a:xfrm>
            <a:off x="1524000" y="4267200"/>
            <a:ext cx="1800225" cy="909638"/>
          </a:xfrm>
          <a:prstGeom prst="rect">
            <a:avLst/>
          </a:prstGeom>
          <a:noFill/>
          <a:ln w="9525">
            <a:noFill/>
            <a:miter lim="800000"/>
            <a:headEnd/>
            <a:tailEnd/>
          </a:ln>
        </p:spPr>
      </p:pic>
      <p:pic>
        <p:nvPicPr>
          <p:cNvPr id="49157" name="Picture 5" descr="C:\Program Files\Microsoft Office\Clipart\standard\stddir1\an04191_.wmf"/>
          <p:cNvPicPr>
            <a:picLocks noChangeAspect="1" noChangeArrowheads="1"/>
          </p:cNvPicPr>
          <p:nvPr/>
        </p:nvPicPr>
        <p:blipFill>
          <a:blip r:embed="rId4"/>
          <a:srcRect/>
          <a:stretch>
            <a:fillRect/>
          </a:stretch>
        </p:blipFill>
        <p:spPr bwMode="auto">
          <a:xfrm>
            <a:off x="5486400" y="3657600"/>
            <a:ext cx="181451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35843" name="Rectangle 3"/>
          <p:cNvSpPr>
            <a:spLocks noGrp="1" noChangeArrowheads="1"/>
          </p:cNvSpPr>
          <p:nvPr>
            <p:ph type="body" idx="1"/>
          </p:nvPr>
        </p:nvSpPr>
        <p:spPr>
          <a:xfrm>
            <a:off x="685800" y="1981200"/>
            <a:ext cx="7772400" cy="2514600"/>
          </a:xfrm>
        </p:spPr>
        <p:txBody>
          <a:bodyPr/>
          <a:lstStyle/>
          <a:p>
            <a:pPr eaLnBrk="1" hangingPunct="1">
              <a:lnSpc>
                <a:spcPct val="90000"/>
              </a:lnSpc>
              <a:buFontTx/>
              <a:buNone/>
            </a:pPr>
            <a:r>
              <a:rPr lang="en-US" b="1" smtClean="0">
                <a:solidFill>
                  <a:srgbClr val="FFFFFF"/>
                </a:solidFill>
                <a:latin typeface="Trebuchet MS" charset="0"/>
                <a:cs typeface="Times New Roman" charset="0"/>
              </a:rPr>
              <a:t>Summary #1</a:t>
            </a:r>
            <a:endParaRPr lang="en-US" smtClean="0">
              <a:solidFill>
                <a:srgbClr val="FFFFFF"/>
              </a:solidFill>
              <a:cs typeface="Times New Roman" charset="0"/>
            </a:endParaRPr>
          </a:p>
          <a:p>
            <a:pPr eaLnBrk="1" hangingPunct="1">
              <a:lnSpc>
                <a:spcPct val="90000"/>
              </a:lnSpc>
              <a:buFontTx/>
              <a:buNone/>
            </a:pPr>
            <a:r>
              <a:rPr lang="en-US" smtClean="0">
                <a:solidFill>
                  <a:srgbClr val="FFFFFF"/>
                </a:solidFill>
                <a:latin typeface="Trebuchet MS" charset="0"/>
                <a:cs typeface="Times New Roman" charset="0"/>
              </a:rPr>
              <a:t>   A bug comes out of an egg. It eats lots of food. This is a great book. If you want to find out how it ends, you should read it!</a:t>
            </a:r>
            <a:r>
              <a:rPr lang="en-US" smtClean="0">
                <a:solidFill>
                  <a:srgbClr val="FFFFFF"/>
                </a:solidFill>
              </a:rPr>
              <a:t> </a:t>
            </a:r>
          </a:p>
        </p:txBody>
      </p:sp>
      <p:sp>
        <p:nvSpPr>
          <p:cNvPr id="4" name="TextBox 3"/>
          <p:cNvSpPr txBox="1">
            <a:spLocks noChangeArrowheads="1"/>
          </p:cNvSpPr>
          <p:nvPr/>
        </p:nvSpPr>
        <p:spPr bwMode="auto">
          <a:xfrm>
            <a:off x="685800" y="4876800"/>
            <a:ext cx="7848600" cy="1200150"/>
          </a:xfrm>
          <a:prstGeom prst="rect">
            <a:avLst/>
          </a:prstGeom>
          <a:noFill/>
          <a:ln w="9525">
            <a:noFill/>
            <a:miter lim="800000"/>
            <a:headEnd/>
            <a:tailEnd/>
          </a:ln>
        </p:spPr>
        <p:txBody>
          <a:bodyPr>
            <a:spAutoFit/>
          </a:bodyPr>
          <a:lstStyle/>
          <a:p>
            <a:r>
              <a:rPr lang="en-US">
                <a:solidFill>
                  <a:schemeClr val="hlink"/>
                </a:solidFill>
              </a:rPr>
              <a:t>This summary includes personal opinions. It is also inaccurate—a bug does not come out of the egg, a caterpillar does.</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For this presentation, you will need:</a:t>
            </a:r>
          </a:p>
        </p:txBody>
      </p:sp>
      <p:sp>
        <p:nvSpPr>
          <p:cNvPr id="7171" name="Rectangle 3"/>
          <p:cNvSpPr>
            <a:spLocks noGrp="1" noChangeArrowheads="1"/>
          </p:cNvSpPr>
          <p:nvPr>
            <p:ph type="body" idx="1"/>
          </p:nvPr>
        </p:nvSpPr>
        <p:spPr>
          <a:xfrm>
            <a:off x="381000" y="2438400"/>
            <a:ext cx="5257800" cy="2362200"/>
          </a:xfrm>
        </p:spPr>
        <p:txBody>
          <a:bodyPr/>
          <a:lstStyle/>
          <a:p>
            <a:pPr eaLnBrk="1" hangingPunct="1"/>
            <a:r>
              <a:rPr lang="en-US" smtClean="0">
                <a:solidFill>
                  <a:schemeClr val="hlink"/>
                </a:solidFill>
                <a:latin typeface="Lucida Sans" charset="0"/>
              </a:rPr>
              <a:t>A partner</a:t>
            </a:r>
          </a:p>
          <a:p>
            <a:pPr eaLnBrk="1" hangingPunct="1"/>
            <a:r>
              <a:rPr lang="en-US" smtClean="0">
                <a:solidFill>
                  <a:schemeClr val="bg1"/>
                </a:solidFill>
                <a:latin typeface="Lucida Sans" charset="0"/>
              </a:rPr>
              <a:t>A pencil</a:t>
            </a:r>
          </a:p>
          <a:p>
            <a:pPr eaLnBrk="1" hangingPunct="1"/>
            <a:r>
              <a:rPr lang="en-US" smtClean="0">
                <a:solidFill>
                  <a:schemeClr val="hlink"/>
                </a:solidFill>
                <a:latin typeface="Lucida Sans" charset="0"/>
              </a:rPr>
              <a:t>A place to record your ideas</a:t>
            </a:r>
          </a:p>
        </p:txBody>
      </p:sp>
      <p:pic>
        <p:nvPicPr>
          <p:cNvPr id="16388" name="Picture 4" descr="bookshelf.jpg"/>
          <p:cNvPicPr>
            <a:picLocks noChangeAspect="1"/>
          </p:cNvPicPr>
          <p:nvPr/>
        </p:nvPicPr>
        <p:blipFill>
          <a:blip r:embed="rId3"/>
          <a:srcRect/>
          <a:stretch>
            <a:fillRect/>
          </a:stretch>
        </p:blipFill>
        <p:spPr bwMode="auto">
          <a:xfrm>
            <a:off x="6096000" y="2286000"/>
            <a:ext cx="2763838" cy="2073275"/>
          </a:xfrm>
          <a:prstGeom prst="rect">
            <a:avLst/>
          </a:prstGeom>
          <a:noFill/>
          <a:ln w="9525">
            <a:noFill/>
            <a:miter lim="800000"/>
            <a:headEnd/>
            <a:tailEnd/>
          </a:ln>
        </p:spPr>
      </p:pic>
      <p:sp>
        <p:nvSpPr>
          <p:cNvPr id="16389" name="TextBox 5"/>
          <p:cNvSpPr txBox="1">
            <a:spLocks noChangeArrowheads="1"/>
          </p:cNvSpPr>
          <p:nvPr/>
        </p:nvSpPr>
        <p:spPr bwMode="auto">
          <a:xfrm>
            <a:off x="838200" y="5334000"/>
            <a:ext cx="6477000" cy="830263"/>
          </a:xfrm>
          <a:prstGeom prst="rect">
            <a:avLst/>
          </a:prstGeom>
          <a:noFill/>
          <a:ln w="9525">
            <a:noFill/>
            <a:miter lim="800000"/>
            <a:headEnd/>
            <a:tailEnd/>
          </a:ln>
        </p:spPr>
        <p:txBody>
          <a:bodyPr>
            <a:spAutoFit/>
          </a:bodyPr>
          <a:lstStyle/>
          <a:p>
            <a:r>
              <a:rPr lang="en-US">
                <a:solidFill>
                  <a:schemeClr val="bg1"/>
                </a:solidFill>
              </a:rPr>
              <a:t>*Your teacher will need a copy of </a:t>
            </a:r>
            <a:r>
              <a:rPr lang="en-US" i="1">
                <a:solidFill>
                  <a:schemeClr val="bg1"/>
                </a:solidFill>
              </a:rPr>
              <a:t>The Very Hungry Caterpillar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53251" name="Rectangle 3"/>
          <p:cNvSpPr>
            <a:spLocks noGrp="1" noChangeArrowheads="1"/>
          </p:cNvSpPr>
          <p:nvPr>
            <p:ph type="body" idx="1"/>
          </p:nvPr>
        </p:nvSpPr>
        <p:spPr>
          <a:xfrm>
            <a:off x="685800" y="1981200"/>
            <a:ext cx="7772400" cy="2514600"/>
          </a:xfrm>
        </p:spPr>
        <p:txBody>
          <a:bodyPr/>
          <a:lstStyle/>
          <a:p>
            <a:pPr eaLnBrk="1" hangingPunct="1">
              <a:lnSpc>
                <a:spcPct val="90000"/>
              </a:lnSpc>
              <a:buFontTx/>
              <a:buNone/>
            </a:pPr>
            <a:r>
              <a:rPr lang="en-US" b="1" smtClean="0">
                <a:solidFill>
                  <a:srgbClr val="FFFFFF"/>
                </a:solidFill>
                <a:latin typeface="Trebuchet MS" charset="0"/>
                <a:cs typeface="Times New Roman" charset="0"/>
              </a:rPr>
              <a:t>Summary #1</a:t>
            </a:r>
            <a:endParaRPr lang="en-US" smtClean="0">
              <a:solidFill>
                <a:srgbClr val="FFFFFF"/>
              </a:solidFill>
              <a:cs typeface="Times New Roman" charset="0"/>
            </a:endParaRPr>
          </a:p>
          <a:p>
            <a:pPr eaLnBrk="1" hangingPunct="1">
              <a:lnSpc>
                <a:spcPct val="90000"/>
              </a:lnSpc>
              <a:buFontTx/>
              <a:buNone/>
            </a:pPr>
            <a:r>
              <a:rPr lang="en-US" smtClean="0">
                <a:solidFill>
                  <a:srgbClr val="FFFFFF"/>
                </a:solidFill>
                <a:latin typeface="Trebuchet MS" charset="0"/>
                <a:cs typeface="Times New Roman" charset="0"/>
              </a:rPr>
              <a:t>   A bug comes out of an egg. It eats lots of food. This is a great book. If you want to find out how it ends, you should read it!</a:t>
            </a:r>
            <a:r>
              <a:rPr lang="en-US" smtClean="0">
                <a:solidFill>
                  <a:srgbClr val="FFFFFF"/>
                </a:solidFill>
              </a:rPr>
              <a:t> </a:t>
            </a:r>
          </a:p>
        </p:txBody>
      </p:sp>
      <p:sp>
        <p:nvSpPr>
          <p:cNvPr id="53252" name="TextBox 3"/>
          <p:cNvSpPr txBox="1">
            <a:spLocks noChangeArrowheads="1"/>
          </p:cNvSpPr>
          <p:nvPr/>
        </p:nvSpPr>
        <p:spPr bwMode="auto">
          <a:xfrm>
            <a:off x="685800" y="4876800"/>
            <a:ext cx="7848600" cy="1200150"/>
          </a:xfrm>
          <a:prstGeom prst="rect">
            <a:avLst/>
          </a:prstGeom>
          <a:noFill/>
          <a:ln w="9525">
            <a:noFill/>
            <a:miter lim="800000"/>
            <a:headEnd/>
            <a:tailEnd/>
          </a:ln>
        </p:spPr>
        <p:txBody>
          <a:bodyPr>
            <a:spAutoFit/>
          </a:bodyPr>
          <a:lstStyle/>
          <a:p>
            <a:r>
              <a:rPr lang="en-US">
                <a:solidFill>
                  <a:schemeClr val="hlink"/>
                </a:solidFill>
              </a:rPr>
              <a:t>This summary includes personal opinions. It is also inaccurate—a bug does not come out of the egg, a caterpillar does.</a:t>
            </a:r>
          </a:p>
          <a:p>
            <a:endParaRPr lang="en-US"/>
          </a:p>
        </p:txBody>
      </p:sp>
      <p:pic>
        <p:nvPicPr>
          <p:cNvPr id="5" name="Picture 5" descr="C:\Program Files\Microsoft Office\Clipart\standard\stddir3\na01595_.wmf"/>
          <p:cNvPicPr>
            <a:picLocks noChangeAspect="1" noChangeArrowheads="1"/>
          </p:cNvPicPr>
          <p:nvPr/>
        </p:nvPicPr>
        <p:blipFill>
          <a:blip r:embed="rId3"/>
          <a:srcRect/>
          <a:stretch>
            <a:fillRect/>
          </a:stretch>
        </p:blipFill>
        <p:spPr bwMode="auto">
          <a:xfrm>
            <a:off x="3733800" y="2514600"/>
            <a:ext cx="1630363"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39939" name="Rectangle 3"/>
          <p:cNvSpPr>
            <a:spLocks noGrp="1" noChangeArrowheads="1"/>
          </p:cNvSpPr>
          <p:nvPr>
            <p:ph type="body" idx="1"/>
          </p:nvPr>
        </p:nvSpPr>
        <p:spPr>
          <a:xfrm>
            <a:off x="685800" y="1981200"/>
            <a:ext cx="7772400" cy="2057400"/>
          </a:xfrm>
        </p:spPr>
        <p:txBody>
          <a:bodyPr/>
          <a:lstStyle/>
          <a:p>
            <a:pPr eaLnBrk="1" hangingPunct="1">
              <a:lnSpc>
                <a:spcPct val="90000"/>
              </a:lnSpc>
              <a:buFontTx/>
              <a:buNone/>
            </a:pPr>
            <a:r>
              <a:rPr lang="en-US" b="1" smtClean="0">
                <a:solidFill>
                  <a:srgbClr val="FFFFFF"/>
                </a:solidFill>
                <a:latin typeface="Trebuchet MS" charset="0"/>
                <a:cs typeface="Times New Roman" charset="0"/>
              </a:rPr>
              <a:t>Summary #3</a:t>
            </a:r>
            <a:endParaRPr lang="en-US" smtClean="0">
              <a:solidFill>
                <a:srgbClr val="FFFFFF"/>
              </a:solidFill>
              <a:cs typeface="Times New Roman" charset="0"/>
            </a:endParaRPr>
          </a:p>
          <a:p>
            <a:pPr eaLnBrk="1" hangingPunct="1">
              <a:lnSpc>
                <a:spcPct val="90000"/>
              </a:lnSpc>
              <a:buFontTx/>
              <a:buNone/>
            </a:pPr>
            <a:r>
              <a:rPr lang="en-US" sz="2000" smtClean="0">
                <a:solidFill>
                  <a:srgbClr val="FFFFFF"/>
                </a:solidFill>
                <a:latin typeface="Trebuchet MS" charset="0"/>
                <a:cs typeface="Times New Roman" charset="0"/>
              </a:rPr>
              <a:t>    In the warm moonlight, a caterpillar hatches out of an egg. First it eats an apple. Then it eats a pear. Then it eats three plums. Then it eats four strawberries. Then it eats five oranges. Then it eats lots of other things. Finally it spins a cocoon around itself. It turns into a beautiful butterfly!</a:t>
            </a:r>
            <a:r>
              <a:rPr lang="en-US" sz="2000" smtClean="0">
                <a:solidFill>
                  <a:srgbClr val="FFFFFF"/>
                </a:solidFill>
              </a:rPr>
              <a:t> </a:t>
            </a:r>
          </a:p>
          <a:p>
            <a:pPr eaLnBrk="1" hangingPunct="1">
              <a:lnSpc>
                <a:spcPct val="90000"/>
              </a:lnSpc>
            </a:pPr>
            <a:endParaRPr lang="en-US" sz="2800" smtClean="0">
              <a:solidFill>
                <a:schemeClr val="hlink"/>
              </a:solidFill>
            </a:endParaRPr>
          </a:p>
        </p:txBody>
      </p:sp>
      <p:sp>
        <p:nvSpPr>
          <p:cNvPr id="4" name="TextBox 3"/>
          <p:cNvSpPr txBox="1">
            <a:spLocks noChangeArrowheads="1"/>
          </p:cNvSpPr>
          <p:nvPr/>
        </p:nvSpPr>
        <p:spPr bwMode="auto">
          <a:xfrm>
            <a:off x="685800" y="4267200"/>
            <a:ext cx="7772400" cy="1570038"/>
          </a:xfrm>
          <a:prstGeom prst="rect">
            <a:avLst/>
          </a:prstGeom>
          <a:noFill/>
          <a:ln w="9525">
            <a:noFill/>
            <a:miter lim="800000"/>
            <a:headEnd/>
            <a:tailEnd/>
          </a:ln>
        </p:spPr>
        <p:txBody>
          <a:bodyPr>
            <a:spAutoFit/>
          </a:bodyPr>
          <a:lstStyle/>
          <a:p>
            <a:r>
              <a:rPr lang="en-US">
                <a:solidFill>
                  <a:schemeClr val="hlink"/>
                </a:solidFill>
              </a:rPr>
              <a:t>This summary contains more details than are needed. The list of “apple, pear, plums, strawberries, and oranges” can be collapsed into “fruits” or “different kinds of food”.</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57347" name="Rectangle 3"/>
          <p:cNvSpPr>
            <a:spLocks noGrp="1" noChangeArrowheads="1"/>
          </p:cNvSpPr>
          <p:nvPr>
            <p:ph type="body" idx="1"/>
          </p:nvPr>
        </p:nvSpPr>
        <p:spPr>
          <a:xfrm>
            <a:off x="685800" y="1981200"/>
            <a:ext cx="7772400" cy="2057400"/>
          </a:xfrm>
        </p:spPr>
        <p:txBody>
          <a:bodyPr/>
          <a:lstStyle/>
          <a:p>
            <a:pPr eaLnBrk="1" hangingPunct="1">
              <a:lnSpc>
                <a:spcPct val="90000"/>
              </a:lnSpc>
              <a:buFontTx/>
              <a:buNone/>
            </a:pPr>
            <a:r>
              <a:rPr lang="en-US" b="1" smtClean="0">
                <a:solidFill>
                  <a:srgbClr val="FFFFFF"/>
                </a:solidFill>
                <a:latin typeface="Trebuchet MS" charset="0"/>
                <a:cs typeface="Times New Roman" charset="0"/>
              </a:rPr>
              <a:t>Summary #3</a:t>
            </a:r>
            <a:endParaRPr lang="en-US" smtClean="0">
              <a:solidFill>
                <a:srgbClr val="FFFFFF"/>
              </a:solidFill>
              <a:cs typeface="Times New Roman" charset="0"/>
            </a:endParaRPr>
          </a:p>
          <a:p>
            <a:pPr eaLnBrk="1" hangingPunct="1">
              <a:lnSpc>
                <a:spcPct val="90000"/>
              </a:lnSpc>
              <a:buFontTx/>
              <a:buNone/>
            </a:pPr>
            <a:r>
              <a:rPr lang="en-US" sz="2000" smtClean="0">
                <a:solidFill>
                  <a:srgbClr val="FFFFFF"/>
                </a:solidFill>
                <a:latin typeface="Trebuchet MS" charset="0"/>
                <a:cs typeface="Times New Roman" charset="0"/>
              </a:rPr>
              <a:t>    In the warm moonlight, a caterpillar hatches out of an egg. First it eats an apple. Then it eats a pear. Then it eats three plums. Then it eats four strawberries. Then it eats five oranges. Then it eats lots of other things. Finally it spins a cocoon around itself. It turns into a beautiful butterfly!</a:t>
            </a:r>
            <a:r>
              <a:rPr lang="en-US" sz="2000" smtClean="0">
                <a:solidFill>
                  <a:srgbClr val="FFFFFF"/>
                </a:solidFill>
              </a:rPr>
              <a:t> </a:t>
            </a:r>
          </a:p>
          <a:p>
            <a:pPr eaLnBrk="1" hangingPunct="1">
              <a:lnSpc>
                <a:spcPct val="90000"/>
              </a:lnSpc>
            </a:pPr>
            <a:endParaRPr lang="en-US" sz="2800" smtClean="0">
              <a:solidFill>
                <a:schemeClr val="hlink"/>
              </a:solidFill>
            </a:endParaRPr>
          </a:p>
        </p:txBody>
      </p:sp>
      <p:sp>
        <p:nvSpPr>
          <p:cNvPr id="57348" name="TextBox 3"/>
          <p:cNvSpPr txBox="1">
            <a:spLocks noChangeArrowheads="1"/>
          </p:cNvSpPr>
          <p:nvPr/>
        </p:nvSpPr>
        <p:spPr bwMode="auto">
          <a:xfrm>
            <a:off x="685800" y="4267200"/>
            <a:ext cx="7772400" cy="1570038"/>
          </a:xfrm>
          <a:prstGeom prst="rect">
            <a:avLst/>
          </a:prstGeom>
          <a:noFill/>
          <a:ln w="9525">
            <a:noFill/>
            <a:miter lim="800000"/>
            <a:headEnd/>
            <a:tailEnd/>
          </a:ln>
        </p:spPr>
        <p:txBody>
          <a:bodyPr>
            <a:spAutoFit/>
          </a:bodyPr>
          <a:lstStyle/>
          <a:p>
            <a:r>
              <a:rPr lang="en-US">
                <a:solidFill>
                  <a:schemeClr val="hlink"/>
                </a:solidFill>
              </a:rPr>
              <a:t>This summary contains more details than are needed. The list of “apple, pear, plums, strawberries, and oranges” can be collapsed into “fruits” or “different kinds of food”.</a:t>
            </a:r>
          </a:p>
          <a:p>
            <a:endParaRPr lang="en-US"/>
          </a:p>
        </p:txBody>
      </p:sp>
      <p:pic>
        <p:nvPicPr>
          <p:cNvPr id="5" name="Picture 5" descr="C:\Program Files\Microsoft Office\Clipart\standard\stddir3\na01595_.wmf"/>
          <p:cNvPicPr>
            <a:picLocks noChangeAspect="1" noChangeArrowheads="1"/>
          </p:cNvPicPr>
          <p:nvPr/>
        </p:nvPicPr>
        <p:blipFill>
          <a:blip r:embed="rId3"/>
          <a:srcRect/>
          <a:stretch>
            <a:fillRect/>
          </a:stretch>
        </p:blipFill>
        <p:spPr bwMode="auto">
          <a:xfrm>
            <a:off x="3657600" y="2362200"/>
            <a:ext cx="1630363"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59395" name="Rectangle 3"/>
          <p:cNvSpPr>
            <a:spLocks noGrp="1" noChangeArrowheads="1"/>
          </p:cNvSpPr>
          <p:nvPr>
            <p:ph type="body" idx="1"/>
          </p:nvPr>
        </p:nvSpPr>
        <p:spPr>
          <a:xfrm>
            <a:off x="685800" y="1981200"/>
            <a:ext cx="7772400" cy="2133600"/>
          </a:xfrm>
        </p:spPr>
        <p:txBody>
          <a:bodyPr/>
          <a:lstStyle/>
          <a:p>
            <a:pPr eaLnBrk="1" hangingPunct="1">
              <a:buFontTx/>
              <a:buNone/>
            </a:pPr>
            <a:r>
              <a:rPr lang="en-US" sz="2800" b="1" smtClean="0">
                <a:solidFill>
                  <a:srgbClr val="FFFFFF"/>
                </a:solidFill>
                <a:latin typeface="Trebuchet MS" charset="0"/>
                <a:cs typeface="Times New Roman" charset="0"/>
              </a:rPr>
              <a:t>Summary #2</a:t>
            </a:r>
            <a:endParaRPr lang="en-US" sz="2800" smtClean="0">
              <a:solidFill>
                <a:srgbClr val="FFFFFF"/>
              </a:solidFill>
              <a:cs typeface="Times New Roman" charset="0"/>
            </a:endParaRPr>
          </a:p>
          <a:p>
            <a:pPr eaLnBrk="1" hangingPunct="1">
              <a:buFontTx/>
              <a:buNone/>
            </a:pPr>
            <a:r>
              <a:rPr lang="en-US" sz="2800" smtClean="0">
                <a:solidFill>
                  <a:srgbClr val="FFFFFF"/>
                </a:solidFill>
                <a:latin typeface="Trebuchet MS" charset="0"/>
                <a:cs typeface="Times New Roman" charset="0"/>
              </a:rPr>
              <a:t>    A caterpillar hatches from an egg. After eating many different kinds of food, it turns into a beautiful butterfly.</a:t>
            </a:r>
            <a:r>
              <a:rPr lang="en-US" sz="2800" smtClean="0">
                <a:solidFill>
                  <a:srgbClr val="FFFFFF"/>
                </a:solidFill>
              </a:rPr>
              <a:t> </a:t>
            </a:r>
          </a:p>
          <a:p>
            <a:pPr eaLnBrk="1" hangingPunct="1"/>
            <a:endParaRPr lang="en-US" sz="2800" smtClean="0">
              <a:solidFill>
                <a:schemeClr val="folHlink"/>
              </a:solidFill>
            </a:endParaRPr>
          </a:p>
        </p:txBody>
      </p:sp>
      <p:sp>
        <p:nvSpPr>
          <p:cNvPr id="4" name="TextBox 3"/>
          <p:cNvSpPr txBox="1">
            <a:spLocks noChangeArrowheads="1"/>
          </p:cNvSpPr>
          <p:nvPr/>
        </p:nvSpPr>
        <p:spPr bwMode="auto">
          <a:xfrm>
            <a:off x="762000" y="4191000"/>
            <a:ext cx="7620000" cy="1662113"/>
          </a:xfrm>
          <a:prstGeom prst="rect">
            <a:avLst/>
          </a:prstGeom>
          <a:noFill/>
          <a:ln w="9525">
            <a:noFill/>
            <a:miter lim="800000"/>
            <a:headEnd/>
            <a:tailEnd/>
          </a:ln>
        </p:spPr>
        <p:txBody>
          <a:bodyPr>
            <a:spAutoFit/>
          </a:bodyPr>
          <a:lstStyle/>
          <a:p>
            <a:r>
              <a:rPr lang="en-US" sz="2600">
                <a:solidFill>
                  <a:schemeClr val="folHlink"/>
                </a:solidFill>
              </a:rPr>
              <a:t>This summary includes the main character of the story, as well as the important events. It does not include trivial details or opinions.</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Which is the best summary of the story?</a:t>
            </a:r>
          </a:p>
        </p:txBody>
      </p:sp>
      <p:sp>
        <p:nvSpPr>
          <p:cNvPr id="61443" name="Rectangle 3"/>
          <p:cNvSpPr>
            <a:spLocks noGrp="1" noChangeArrowheads="1"/>
          </p:cNvSpPr>
          <p:nvPr>
            <p:ph type="body" idx="1"/>
          </p:nvPr>
        </p:nvSpPr>
        <p:spPr>
          <a:xfrm>
            <a:off x="685800" y="1981200"/>
            <a:ext cx="7772400" cy="2133600"/>
          </a:xfrm>
        </p:spPr>
        <p:txBody>
          <a:bodyPr/>
          <a:lstStyle/>
          <a:p>
            <a:pPr eaLnBrk="1" hangingPunct="1">
              <a:buFontTx/>
              <a:buNone/>
            </a:pPr>
            <a:r>
              <a:rPr lang="en-US" sz="2800" b="1" smtClean="0">
                <a:solidFill>
                  <a:srgbClr val="FFFFFF"/>
                </a:solidFill>
                <a:latin typeface="Trebuchet MS" charset="0"/>
                <a:cs typeface="Times New Roman" charset="0"/>
              </a:rPr>
              <a:t>Summary #2</a:t>
            </a:r>
            <a:endParaRPr lang="en-US" sz="2800" smtClean="0">
              <a:solidFill>
                <a:srgbClr val="FFFFFF"/>
              </a:solidFill>
              <a:cs typeface="Times New Roman" charset="0"/>
            </a:endParaRPr>
          </a:p>
          <a:p>
            <a:pPr eaLnBrk="1" hangingPunct="1">
              <a:buFontTx/>
              <a:buNone/>
            </a:pPr>
            <a:r>
              <a:rPr lang="en-US" sz="2800" smtClean="0">
                <a:solidFill>
                  <a:srgbClr val="FFFFFF"/>
                </a:solidFill>
                <a:latin typeface="Trebuchet MS" charset="0"/>
                <a:cs typeface="Times New Roman" charset="0"/>
              </a:rPr>
              <a:t>    A caterpillar hatches from an egg. After eating many different kinds of food, it turns into a beautiful butterfly.</a:t>
            </a:r>
            <a:r>
              <a:rPr lang="en-US" sz="2800" smtClean="0">
                <a:solidFill>
                  <a:srgbClr val="FFFFFF"/>
                </a:solidFill>
              </a:rPr>
              <a:t> </a:t>
            </a:r>
          </a:p>
          <a:p>
            <a:pPr eaLnBrk="1" hangingPunct="1"/>
            <a:endParaRPr lang="en-US" sz="2800" smtClean="0">
              <a:solidFill>
                <a:schemeClr val="folHlink"/>
              </a:solidFill>
            </a:endParaRPr>
          </a:p>
        </p:txBody>
      </p:sp>
      <p:sp>
        <p:nvSpPr>
          <p:cNvPr id="61444" name="TextBox 3"/>
          <p:cNvSpPr txBox="1">
            <a:spLocks noChangeArrowheads="1"/>
          </p:cNvSpPr>
          <p:nvPr/>
        </p:nvSpPr>
        <p:spPr bwMode="auto">
          <a:xfrm>
            <a:off x="762000" y="4191000"/>
            <a:ext cx="7620000" cy="1662113"/>
          </a:xfrm>
          <a:prstGeom prst="rect">
            <a:avLst/>
          </a:prstGeom>
          <a:noFill/>
          <a:ln w="9525">
            <a:noFill/>
            <a:miter lim="800000"/>
            <a:headEnd/>
            <a:tailEnd/>
          </a:ln>
        </p:spPr>
        <p:txBody>
          <a:bodyPr>
            <a:spAutoFit/>
          </a:bodyPr>
          <a:lstStyle/>
          <a:p>
            <a:r>
              <a:rPr lang="en-US" sz="2600">
                <a:solidFill>
                  <a:schemeClr val="folHlink"/>
                </a:solidFill>
              </a:rPr>
              <a:t>This summary includes the main character of the story, as well as the important events. It does not include trivial details or opinions.</a:t>
            </a:r>
          </a:p>
          <a:p>
            <a:endParaRPr lang="en-US"/>
          </a:p>
        </p:txBody>
      </p:sp>
      <p:pic>
        <p:nvPicPr>
          <p:cNvPr id="61445" name="Picture 4" descr="C:\Program Files\Microsoft Office\Clipart\standard\stddir1\an04198_.wmf"/>
          <p:cNvPicPr>
            <a:picLocks noChangeAspect="1" noChangeArrowheads="1"/>
          </p:cNvPicPr>
          <p:nvPr/>
        </p:nvPicPr>
        <p:blipFill>
          <a:blip r:embed="rId3"/>
          <a:srcRect/>
          <a:stretch>
            <a:fillRect/>
          </a:stretch>
        </p:blipFill>
        <p:spPr bwMode="auto">
          <a:xfrm>
            <a:off x="5715000" y="5334000"/>
            <a:ext cx="1800225" cy="909638"/>
          </a:xfrm>
          <a:prstGeom prst="rect">
            <a:avLst/>
          </a:prstGeom>
          <a:noFill/>
          <a:ln w="9525">
            <a:noFill/>
            <a:miter lim="800000"/>
            <a:headEnd/>
            <a:tailEnd/>
          </a:ln>
        </p:spPr>
      </p:pic>
      <p:sp>
        <p:nvSpPr>
          <p:cNvPr id="6" name="Cloud Callout 5"/>
          <p:cNvSpPr>
            <a:spLocks noChangeArrowheads="1"/>
          </p:cNvSpPr>
          <p:nvPr/>
        </p:nvSpPr>
        <p:spPr bwMode="auto">
          <a:xfrm>
            <a:off x="2819400" y="3886200"/>
            <a:ext cx="3048000" cy="1600200"/>
          </a:xfrm>
          <a:prstGeom prst="cloudCallout">
            <a:avLst>
              <a:gd name="adj1" fmla="val 49370"/>
              <a:gd name="adj2" fmla="val 56676"/>
            </a:avLst>
          </a:prstGeom>
          <a:gradFill rotWithShape="1">
            <a:gsLst>
              <a:gs pos="0">
                <a:srgbClr val="85FFDB"/>
              </a:gs>
              <a:gs pos="100000">
                <a:srgbClr val="00EBA8"/>
              </a:gs>
            </a:gsLst>
            <a:lin ang="5400000"/>
          </a:gradFill>
          <a:ln w="9525">
            <a:solidFill>
              <a:srgbClr val="00CC98"/>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1447" name="TextBox 6"/>
          <p:cNvSpPr txBox="1">
            <a:spLocks noChangeArrowheads="1"/>
          </p:cNvSpPr>
          <p:nvPr/>
        </p:nvSpPr>
        <p:spPr bwMode="auto">
          <a:xfrm>
            <a:off x="3200400" y="4267200"/>
            <a:ext cx="2057400" cy="830263"/>
          </a:xfrm>
          <a:prstGeom prst="rect">
            <a:avLst/>
          </a:prstGeom>
          <a:noFill/>
          <a:ln w="9525">
            <a:noFill/>
            <a:miter lim="800000"/>
            <a:headEnd/>
            <a:tailEnd/>
          </a:ln>
        </p:spPr>
        <p:txBody>
          <a:bodyPr>
            <a:spAutoFit/>
          </a:bodyPr>
          <a:lstStyle/>
          <a:p>
            <a:r>
              <a:rPr lang="en-US"/>
              <a:t>This is the best summary!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Review</a:t>
            </a:r>
          </a:p>
        </p:txBody>
      </p:sp>
      <p:sp>
        <p:nvSpPr>
          <p:cNvPr id="40963" name="Rectangle 3"/>
          <p:cNvSpPr>
            <a:spLocks noGrp="1" noChangeArrowheads="1"/>
          </p:cNvSpPr>
          <p:nvPr>
            <p:ph type="body" idx="1"/>
          </p:nvPr>
        </p:nvSpPr>
        <p:spPr/>
        <p:txBody>
          <a:bodyPr/>
          <a:lstStyle/>
          <a:p>
            <a:pPr eaLnBrk="1" hangingPunct="1">
              <a:lnSpc>
                <a:spcPct val="90000"/>
              </a:lnSpc>
              <a:buFontTx/>
              <a:buNone/>
            </a:pPr>
            <a:r>
              <a:rPr lang="en-US" smtClean="0">
                <a:latin typeface="Lucida Sans" charset="0"/>
              </a:rPr>
              <a:t>  </a:t>
            </a:r>
            <a:r>
              <a:rPr lang="en-US" smtClean="0">
                <a:solidFill>
                  <a:srgbClr val="FFFFFF"/>
                </a:solidFill>
              </a:rPr>
              <a:t>Write answers to these questions on your paper.</a:t>
            </a:r>
          </a:p>
          <a:p>
            <a:pPr eaLnBrk="1" hangingPunct="1">
              <a:lnSpc>
                <a:spcPct val="90000"/>
              </a:lnSpc>
              <a:buFontTx/>
              <a:buNone/>
            </a:pPr>
            <a:endParaRPr lang="en-US" smtClean="0">
              <a:solidFill>
                <a:srgbClr val="FFFFFF"/>
              </a:solidFill>
            </a:endParaRPr>
          </a:p>
          <a:p>
            <a:pPr eaLnBrk="1" hangingPunct="1">
              <a:lnSpc>
                <a:spcPct val="90000"/>
              </a:lnSpc>
              <a:buFont typeface="Wingdings" charset="2"/>
              <a:buChar char="v"/>
            </a:pPr>
            <a:r>
              <a:rPr lang="en-US" smtClean="0">
                <a:solidFill>
                  <a:srgbClr val="FFFFFF"/>
                </a:solidFill>
              </a:rPr>
              <a:t>What should a summary of a story include?</a:t>
            </a:r>
          </a:p>
          <a:p>
            <a:pPr eaLnBrk="1" hangingPunct="1">
              <a:lnSpc>
                <a:spcPct val="90000"/>
              </a:lnSpc>
              <a:buFontTx/>
              <a:buNone/>
            </a:pPr>
            <a:endParaRPr lang="en-US" smtClean="0">
              <a:solidFill>
                <a:srgbClr val="FFFFFF"/>
              </a:solidFill>
            </a:endParaRPr>
          </a:p>
          <a:p>
            <a:pPr eaLnBrk="1" hangingPunct="1">
              <a:lnSpc>
                <a:spcPct val="90000"/>
              </a:lnSpc>
              <a:buFont typeface="Wingdings" charset="2"/>
              <a:buChar char="v"/>
            </a:pPr>
            <a:r>
              <a:rPr lang="en-US" smtClean="0">
                <a:solidFill>
                  <a:srgbClr val="FFFFFF"/>
                </a:solidFill>
              </a:rPr>
              <a:t>What should you avoid including in a 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Share with your partner</a:t>
            </a:r>
          </a:p>
        </p:txBody>
      </p:sp>
      <p:sp>
        <p:nvSpPr>
          <p:cNvPr id="65539" name="Rectangle 3"/>
          <p:cNvSpPr>
            <a:spLocks noGrp="1" noChangeArrowheads="1"/>
          </p:cNvSpPr>
          <p:nvPr>
            <p:ph type="body" idx="1"/>
          </p:nvPr>
        </p:nvSpPr>
        <p:spPr>
          <a:xfrm>
            <a:off x="685800" y="1981200"/>
            <a:ext cx="7772400" cy="1981200"/>
          </a:xfrm>
        </p:spPr>
        <p:txBody>
          <a:bodyPr/>
          <a:lstStyle/>
          <a:p>
            <a:pPr eaLnBrk="1" hangingPunct="1">
              <a:lnSpc>
                <a:spcPct val="90000"/>
              </a:lnSpc>
              <a:buFontTx/>
              <a:buNone/>
            </a:pPr>
            <a:r>
              <a:rPr lang="en-US" smtClean="0">
                <a:solidFill>
                  <a:schemeClr val="tx2"/>
                </a:solidFill>
                <a:latin typeface="Lucida Sans" charset="0"/>
              </a:rPr>
              <a:t>   </a:t>
            </a:r>
            <a:r>
              <a:rPr lang="en-US" smtClean="0">
                <a:solidFill>
                  <a:srgbClr val="FFFFFF"/>
                </a:solidFill>
              </a:rPr>
              <a:t>With your partner, discuss the answers to the questions. Be ready to share your ideas with the rest of the class!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What is a summary?</a:t>
            </a:r>
          </a:p>
        </p:txBody>
      </p:sp>
      <p:sp>
        <p:nvSpPr>
          <p:cNvPr id="3075" name="Rectangle 3"/>
          <p:cNvSpPr>
            <a:spLocks noGrp="1" noChangeArrowheads="1"/>
          </p:cNvSpPr>
          <p:nvPr>
            <p:ph type="body" idx="1"/>
          </p:nvPr>
        </p:nvSpPr>
        <p:spPr/>
        <p:txBody>
          <a:bodyPr/>
          <a:lstStyle/>
          <a:p>
            <a:pPr marL="609600" indent="-609600" eaLnBrk="1" hangingPunct="1">
              <a:lnSpc>
                <a:spcPct val="90000"/>
              </a:lnSpc>
              <a:buFontTx/>
              <a:buNone/>
            </a:pPr>
            <a:r>
              <a:rPr lang="en-US" smtClean="0">
                <a:solidFill>
                  <a:schemeClr val="hlink"/>
                </a:solidFill>
              </a:rPr>
              <a:t>Which best describes a summary?</a:t>
            </a:r>
          </a:p>
          <a:p>
            <a:pPr marL="609600" indent="-609600" eaLnBrk="1" hangingPunct="1">
              <a:lnSpc>
                <a:spcPct val="90000"/>
              </a:lnSpc>
              <a:buFontTx/>
              <a:buAutoNum type="alphaUcPeriod"/>
            </a:pPr>
            <a:r>
              <a:rPr lang="en-US" b="1" smtClean="0">
                <a:solidFill>
                  <a:srgbClr val="FFFFFF"/>
                </a:solidFill>
              </a:rPr>
              <a:t>A really long and detailed piece of writing</a:t>
            </a:r>
          </a:p>
          <a:p>
            <a:pPr marL="609600" indent="-609600" eaLnBrk="1" hangingPunct="1">
              <a:lnSpc>
                <a:spcPct val="90000"/>
              </a:lnSpc>
              <a:buFontTx/>
              <a:buAutoNum type="alphaUcPeriod"/>
            </a:pPr>
            <a:r>
              <a:rPr lang="en-US" b="1" smtClean="0">
                <a:solidFill>
                  <a:srgbClr val="FFFFFF"/>
                </a:solidFill>
              </a:rPr>
              <a:t>The entire text, told in your own words</a:t>
            </a:r>
          </a:p>
          <a:p>
            <a:pPr marL="609600" indent="-609600" eaLnBrk="1" hangingPunct="1">
              <a:lnSpc>
                <a:spcPct val="90000"/>
              </a:lnSpc>
              <a:buFontTx/>
              <a:buAutoNum type="alphaUcPeriod"/>
            </a:pPr>
            <a:r>
              <a:rPr lang="en-US" b="1" smtClean="0">
                <a:solidFill>
                  <a:srgbClr val="FFFFFF"/>
                </a:solidFill>
              </a:rPr>
              <a:t>A dumb thing that teachers make you write</a:t>
            </a:r>
          </a:p>
          <a:p>
            <a:pPr marL="609600" indent="-609600" eaLnBrk="1" hangingPunct="1">
              <a:lnSpc>
                <a:spcPct val="90000"/>
              </a:lnSpc>
              <a:buFontTx/>
              <a:buAutoNum type="alphaUcPeriod"/>
            </a:pPr>
            <a:r>
              <a:rPr lang="en-US" b="1" smtClean="0">
                <a:solidFill>
                  <a:srgbClr val="FFFFFF"/>
                </a:solidFill>
              </a:rPr>
              <a:t>The main ideas and important details of a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a:solidFill>
                  <a:schemeClr val="accent6">
                    <a:lumMod val="20000"/>
                    <a:lumOff val="80000"/>
                  </a:schemeClr>
                </a:solidFill>
                <a:latin typeface="Lucida Bright" charset="0"/>
              </a:rPr>
              <a:t>What is a summary?</a:t>
            </a:r>
            <a:r>
              <a:rPr lang="en-US" dirty="0">
                <a:solidFill>
                  <a:schemeClr val="accent6">
                    <a:lumMod val="20000"/>
                    <a:lumOff val="80000"/>
                  </a:schemeClr>
                </a:solidFill>
              </a:rPr>
              <a:t> </a:t>
            </a:r>
          </a:p>
        </p:txBody>
      </p:sp>
      <p:sp>
        <p:nvSpPr>
          <p:cNvPr id="20483" name="Rectangle 3"/>
          <p:cNvSpPr>
            <a:spLocks noGrp="1" noChangeArrowheads="1"/>
          </p:cNvSpPr>
          <p:nvPr>
            <p:ph type="body" idx="1"/>
          </p:nvPr>
        </p:nvSpPr>
        <p:spPr/>
        <p:txBody>
          <a:bodyPr/>
          <a:lstStyle/>
          <a:p>
            <a:pPr marL="609600" indent="-609600" eaLnBrk="1" hangingPunct="1">
              <a:buFontTx/>
              <a:buNone/>
            </a:pPr>
            <a:r>
              <a:rPr lang="en-US" smtClean="0">
                <a:solidFill>
                  <a:schemeClr val="hlink"/>
                </a:solidFill>
              </a:rPr>
              <a:t>Which best describes a summary?</a:t>
            </a:r>
          </a:p>
          <a:p>
            <a:pPr marL="609600" indent="-609600" eaLnBrk="1" hangingPunct="1">
              <a:buFontTx/>
              <a:buNone/>
            </a:pPr>
            <a:endParaRPr lang="en-US" smtClean="0">
              <a:solidFill>
                <a:schemeClr val="hlink"/>
              </a:solidFill>
            </a:endParaRPr>
          </a:p>
          <a:p>
            <a:pPr marL="609600" indent="-609600" eaLnBrk="1" hangingPunct="1">
              <a:buFontTx/>
              <a:buNone/>
            </a:pPr>
            <a:endParaRPr lang="en-US" smtClean="0">
              <a:solidFill>
                <a:schemeClr val="hlink"/>
              </a:solidFill>
            </a:endParaRPr>
          </a:p>
          <a:p>
            <a:pPr marL="609600" indent="-609600" eaLnBrk="1" hangingPunct="1">
              <a:buFontTx/>
              <a:buNone/>
            </a:pPr>
            <a:endParaRPr lang="en-US" smtClean="0">
              <a:solidFill>
                <a:srgbClr val="FFFFFF"/>
              </a:solidFill>
            </a:endParaRPr>
          </a:p>
          <a:p>
            <a:pPr marL="609600" indent="-609600" eaLnBrk="1" hangingPunct="1">
              <a:buFontTx/>
              <a:buNone/>
            </a:pPr>
            <a:endParaRPr lang="en-US" smtClean="0">
              <a:solidFill>
                <a:srgbClr val="FFFFFF"/>
              </a:solidFill>
            </a:endParaRPr>
          </a:p>
          <a:p>
            <a:pPr marL="609600" indent="-609600" eaLnBrk="1" hangingPunct="1">
              <a:buFontTx/>
              <a:buNone/>
            </a:pPr>
            <a:r>
              <a:rPr lang="en-US" b="1" smtClean="0">
                <a:solidFill>
                  <a:srgbClr val="FFFFFF"/>
                </a:solidFill>
              </a:rPr>
              <a:t>D. The main ideas and important details of a text</a:t>
            </a:r>
          </a:p>
          <a:p>
            <a:pPr marL="609600" indent="-609600" eaLnBrk="1" hangingPunct="1">
              <a:buFontTx/>
              <a:buNone/>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How do I write a summary?</a:t>
            </a:r>
          </a:p>
        </p:txBody>
      </p:sp>
      <p:sp>
        <p:nvSpPr>
          <p:cNvPr id="11267" name="Rectangle 3"/>
          <p:cNvSpPr>
            <a:spLocks noGrp="1" noChangeArrowheads="1"/>
          </p:cNvSpPr>
          <p:nvPr>
            <p:ph type="body" idx="1"/>
          </p:nvPr>
        </p:nvSpPr>
        <p:spPr/>
        <p:txBody>
          <a:bodyPr/>
          <a:lstStyle/>
          <a:p>
            <a:pPr eaLnBrk="1" hangingPunct="1"/>
            <a:r>
              <a:rPr lang="en-US" smtClean="0">
                <a:solidFill>
                  <a:srgbClr val="FFFFFF"/>
                </a:solidFill>
              </a:rPr>
              <a:t>Sometimes, it’s best to think first about how NOT to write a summary</a:t>
            </a:r>
          </a:p>
          <a:p>
            <a:pPr eaLnBrk="1" hangingPunct="1">
              <a:buFontTx/>
              <a:buNone/>
            </a:pPr>
            <a:endParaRPr lang="en-US" smtClean="0">
              <a:solidFill>
                <a:srgbClr val="FFFFFF"/>
              </a:solidFill>
            </a:endParaRPr>
          </a:p>
          <a:p>
            <a:pPr eaLnBrk="1" hangingPunct="1"/>
            <a:r>
              <a:rPr lang="en-US" smtClean="0">
                <a:solidFill>
                  <a:srgbClr val="FFFFFF"/>
                </a:solidFill>
              </a:rPr>
              <a:t>On the next few slides, you will see some strategies for summarizing that are NOT successful!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FF0080"/>
                </a:solidFill>
                <a:effectLst>
                  <a:outerShdw blurRad="38100" dist="38100" dir="2700000" algn="tl">
                    <a:srgbClr val="000000"/>
                  </a:outerShdw>
                </a:effectLst>
                <a:latin typeface="Lucida Bright" charset="0"/>
              </a:rPr>
              <a:t>Bad strategy #1:</a:t>
            </a:r>
            <a:r>
              <a:rPr lang="en-US" smtClean="0">
                <a:solidFill>
                  <a:srgbClr val="FF0080"/>
                </a:solidFill>
                <a:latin typeface="Lucida Bright" charset="0"/>
              </a:rPr>
              <a:t> </a:t>
            </a:r>
            <a:r>
              <a:rPr lang="en-US" smtClean="0">
                <a:solidFill>
                  <a:schemeClr val="hlink"/>
                </a:solidFill>
                <a:latin typeface="Lucida Bright" charset="0"/>
              </a:rPr>
              <a:t/>
            </a:r>
            <a:br>
              <a:rPr lang="en-US" smtClean="0">
                <a:solidFill>
                  <a:schemeClr val="hlink"/>
                </a:solidFill>
                <a:latin typeface="Lucida Bright" charset="0"/>
              </a:rPr>
            </a:br>
            <a:r>
              <a:rPr lang="en-US" smtClean="0">
                <a:solidFill>
                  <a:schemeClr val="hlink"/>
                </a:solidFill>
                <a:latin typeface="Lucida Bright" charset="0"/>
              </a:rPr>
              <a:t>Copy and delete</a:t>
            </a:r>
          </a:p>
        </p:txBody>
      </p:sp>
      <p:sp>
        <p:nvSpPr>
          <p:cNvPr id="12291" name="Rectangle 3"/>
          <p:cNvSpPr>
            <a:spLocks noGrp="1" noChangeArrowheads="1"/>
          </p:cNvSpPr>
          <p:nvPr>
            <p:ph type="body" idx="1"/>
          </p:nvPr>
        </p:nvSpPr>
        <p:spPr>
          <a:xfrm>
            <a:off x="609600" y="4191000"/>
            <a:ext cx="7772400" cy="1905000"/>
          </a:xfrm>
        </p:spPr>
        <p:txBody>
          <a:bodyPr/>
          <a:lstStyle/>
          <a:p>
            <a:pPr eaLnBrk="1" hangingPunct="1">
              <a:lnSpc>
                <a:spcPct val="90000"/>
              </a:lnSpc>
              <a:buFontTx/>
              <a:buNone/>
            </a:pPr>
            <a:r>
              <a:rPr lang="en-US" b="1" smtClean="0"/>
              <a:t>   </a:t>
            </a:r>
            <a:r>
              <a:rPr lang="en-US" b="1" smtClean="0">
                <a:solidFill>
                  <a:schemeClr val="bg1"/>
                </a:solidFill>
              </a:rPr>
              <a:t>In this strategy, you just copy a few of the ideas from the text, writing a few sentences and deleting (taking out) a few sentences</a:t>
            </a:r>
          </a:p>
        </p:txBody>
      </p:sp>
      <p:pic>
        <p:nvPicPr>
          <p:cNvPr id="12293" name="Picture 5" descr="C:\Program Files\Microsoft Office\Clipart\standard\stddir3\na01595_.wmf"/>
          <p:cNvPicPr>
            <a:picLocks noChangeAspect="1" noChangeArrowheads="1"/>
          </p:cNvPicPr>
          <p:nvPr/>
        </p:nvPicPr>
        <p:blipFill>
          <a:blip r:embed="rId3"/>
          <a:srcRect/>
          <a:stretch>
            <a:fillRect/>
          </a:stretch>
        </p:blipFill>
        <p:spPr bwMode="auto">
          <a:xfrm>
            <a:off x="3657600" y="2362200"/>
            <a:ext cx="1630363"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solidFill>
                  <a:srgbClr val="FF0080"/>
                </a:solidFill>
                <a:effectLst>
                  <a:outerShdw blurRad="38100" dist="38100" dir="2700000" algn="tl">
                    <a:srgbClr val="000000"/>
                  </a:outerShdw>
                </a:effectLst>
                <a:latin typeface="Lucida Bright" charset="0"/>
              </a:rPr>
              <a:t>Bad strategy #2: </a:t>
            </a:r>
            <a:r>
              <a:rPr lang="en-US">
                <a:solidFill>
                  <a:srgbClr val="CC0000"/>
                </a:solidFill>
                <a:effectLst>
                  <a:outerShdw blurRad="38100" dist="38100" dir="2700000" algn="tl">
                    <a:srgbClr val="000000"/>
                  </a:outerShdw>
                </a:effectLst>
                <a:latin typeface="Lucida Bright" charset="0"/>
              </a:rPr>
              <a:t/>
            </a:r>
            <a:br>
              <a:rPr lang="en-US">
                <a:solidFill>
                  <a:srgbClr val="CC0000"/>
                </a:solidFill>
                <a:effectLst>
                  <a:outerShdw blurRad="38100" dist="38100" dir="2700000" algn="tl">
                    <a:srgbClr val="000000"/>
                  </a:outerShdw>
                </a:effectLst>
                <a:latin typeface="Lucida Bright" charset="0"/>
              </a:rPr>
            </a:br>
            <a:r>
              <a:rPr lang="en-US">
                <a:solidFill>
                  <a:schemeClr val="hlink"/>
                </a:solidFill>
                <a:effectLst>
                  <a:outerShdw blurRad="38100" dist="38100" dir="2700000" algn="tl">
                    <a:srgbClr val="000000"/>
                  </a:outerShdw>
                </a:effectLst>
                <a:latin typeface="Lucida Bright" charset="0"/>
              </a:rPr>
              <a:t>Write down everything</a:t>
            </a:r>
          </a:p>
        </p:txBody>
      </p:sp>
      <p:sp>
        <p:nvSpPr>
          <p:cNvPr id="17411" name="Rectangle 3"/>
          <p:cNvSpPr>
            <a:spLocks noGrp="1" noChangeArrowheads="1"/>
          </p:cNvSpPr>
          <p:nvPr>
            <p:ph type="body" idx="1"/>
          </p:nvPr>
        </p:nvSpPr>
        <p:spPr>
          <a:xfrm>
            <a:off x="685800" y="3810000"/>
            <a:ext cx="7772400" cy="2286000"/>
          </a:xfrm>
        </p:spPr>
        <p:txBody>
          <a:bodyPr/>
          <a:lstStyle/>
          <a:p>
            <a:pPr eaLnBrk="1" hangingPunct="1">
              <a:lnSpc>
                <a:spcPct val="90000"/>
              </a:lnSpc>
              <a:buFontTx/>
              <a:buNone/>
            </a:pPr>
            <a:r>
              <a:rPr lang="en-US" smtClean="0"/>
              <a:t>   </a:t>
            </a:r>
            <a:r>
              <a:rPr lang="en-US" smtClean="0">
                <a:solidFill>
                  <a:schemeClr val="bg1"/>
                </a:solidFill>
              </a:rPr>
              <a:t>In this strategy, you include every single detail and everything that happens from the story in no order just putting down every single idea and it goes on and on and you run out of room because you just keep wri..</a:t>
            </a:r>
          </a:p>
        </p:txBody>
      </p:sp>
      <p:pic>
        <p:nvPicPr>
          <p:cNvPr id="17412" name="Picture 4" descr="C:\Program Files\Microsoft Office\Clipart\standard\stddir3\na01595_.wmf"/>
          <p:cNvPicPr>
            <a:picLocks noChangeAspect="1" noChangeArrowheads="1"/>
          </p:cNvPicPr>
          <p:nvPr/>
        </p:nvPicPr>
        <p:blipFill>
          <a:blip r:embed="rId3"/>
          <a:srcRect/>
          <a:stretch>
            <a:fillRect/>
          </a:stretch>
        </p:blipFill>
        <p:spPr bwMode="auto">
          <a:xfrm>
            <a:off x="3886200" y="1981200"/>
            <a:ext cx="1630363"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defRPr/>
            </a:pPr>
            <a:r>
              <a:rPr lang="en-US">
                <a:solidFill>
                  <a:srgbClr val="FF0080"/>
                </a:solidFill>
                <a:effectLst>
                  <a:outerShdw blurRad="38100" dist="38100" dir="2700000" algn="tl">
                    <a:srgbClr val="000000"/>
                  </a:outerShdw>
                </a:effectLst>
                <a:latin typeface="Lucida Bright" charset="0"/>
              </a:rPr>
              <a:t>Bad strategy #3: </a:t>
            </a:r>
            <a:r>
              <a:rPr lang="en-US">
                <a:solidFill>
                  <a:srgbClr val="CC0000"/>
                </a:solidFill>
                <a:effectLst>
                  <a:outerShdw blurRad="38100" dist="38100" dir="2700000" algn="tl">
                    <a:srgbClr val="000000"/>
                  </a:outerShdw>
                </a:effectLst>
                <a:latin typeface="Lucida Bright" charset="0"/>
              </a:rPr>
              <a:t/>
            </a:r>
            <a:br>
              <a:rPr lang="en-US">
                <a:solidFill>
                  <a:srgbClr val="CC0000"/>
                </a:solidFill>
                <a:effectLst>
                  <a:outerShdw blurRad="38100" dist="38100" dir="2700000" algn="tl">
                    <a:srgbClr val="000000"/>
                  </a:outerShdw>
                </a:effectLst>
                <a:latin typeface="Lucida Bright" charset="0"/>
              </a:rPr>
            </a:br>
            <a:r>
              <a:rPr lang="en-US">
                <a:solidFill>
                  <a:schemeClr val="hlink"/>
                </a:solidFill>
                <a:effectLst>
                  <a:outerShdw blurRad="38100" dist="38100" dir="2700000" algn="tl">
                    <a:srgbClr val="000000"/>
                  </a:outerShdw>
                </a:effectLst>
                <a:latin typeface="Lucida Bright" charset="0"/>
              </a:rPr>
              <a:t>Do as little as possible</a:t>
            </a:r>
          </a:p>
        </p:txBody>
      </p:sp>
      <p:sp>
        <p:nvSpPr>
          <p:cNvPr id="21507" name="Rectangle 1027"/>
          <p:cNvSpPr>
            <a:spLocks noGrp="1" noChangeArrowheads="1"/>
          </p:cNvSpPr>
          <p:nvPr>
            <p:ph type="body" idx="1"/>
          </p:nvPr>
        </p:nvSpPr>
        <p:spPr>
          <a:xfrm>
            <a:off x="685800" y="3581400"/>
            <a:ext cx="7772400" cy="2514600"/>
          </a:xfrm>
        </p:spPr>
        <p:txBody>
          <a:bodyPr/>
          <a:lstStyle/>
          <a:p>
            <a:pPr eaLnBrk="1" hangingPunct="1">
              <a:lnSpc>
                <a:spcPct val="90000"/>
              </a:lnSpc>
              <a:buFontTx/>
              <a:buNone/>
            </a:pPr>
            <a:r>
              <a:rPr lang="en-US" smtClean="0"/>
              <a:t>   </a:t>
            </a:r>
            <a:r>
              <a:rPr lang="en-US" smtClean="0">
                <a:solidFill>
                  <a:schemeClr val="bg1"/>
                </a:solidFill>
              </a:rPr>
              <a:t>This creates a very short summary. You just put down one sentence that has very little detail:</a:t>
            </a:r>
          </a:p>
          <a:p>
            <a:pPr eaLnBrk="1" hangingPunct="1">
              <a:lnSpc>
                <a:spcPct val="90000"/>
              </a:lnSpc>
              <a:buFontTx/>
              <a:buNone/>
            </a:pPr>
            <a:r>
              <a:rPr lang="en-US" smtClean="0">
                <a:solidFill>
                  <a:schemeClr val="bg1"/>
                </a:solidFill>
              </a:rPr>
              <a:t>	</a:t>
            </a:r>
            <a:r>
              <a:rPr lang="en-US" i="1" smtClean="0">
                <a:solidFill>
                  <a:schemeClr val="bg1"/>
                </a:solidFill>
              </a:rPr>
              <a:t>This story was about a girl and a magical trip.</a:t>
            </a:r>
            <a:endParaRPr lang="en-US" smtClean="0">
              <a:solidFill>
                <a:schemeClr val="bg1"/>
              </a:solidFill>
            </a:endParaRPr>
          </a:p>
        </p:txBody>
      </p:sp>
      <p:pic>
        <p:nvPicPr>
          <p:cNvPr id="21508" name="Picture 1028" descr="C:\Program Files\Microsoft Office\Clipart\standard\stddir3\na01595_.wmf"/>
          <p:cNvPicPr>
            <a:picLocks noChangeAspect="1" noChangeArrowheads="1"/>
          </p:cNvPicPr>
          <p:nvPr/>
        </p:nvPicPr>
        <p:blipFill>
          <a:blip r:embed="rId3"/>
          <a:srcRect/>
          <a:stretch>
            <a:fillRect/>
          </a:stretch>
        </p:blipFill>
        <p:spPr bwMode="auto">
          <a:xfrm>
            <a:off x="3886200" y="1981200"/>
            <a:ext cx="1630363"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solidFill>
                  <a:schemeClr val="hlink"/>
                </a:solidFill>
                <a:latin typeface="Lucida Bright" charset="0"/>
              </a:rPr>
              <a:t>So what’s a good strategy?</a:t>
            </a:r>
          </a:p>
        </p:txBody>
      </p:sp>
      <p:sp>
        <p:nvSpPr>
          <p:cNvPr id="19459" name="Rectangle 3"/>
          <p:cNvSpPr>
            <a:spLocks noGrp="1" noChangeArrowheads="1"/>
          </p:cNvSpPr>
          <p:nvPr>
            <p:ph type="body" idx="1"/>
          </p:nvPr>
        </p:nvSpPr>
        <p:spPr>
          <a:xfrm>
            <a:off x="685800" y="1981200"/>
            <a:ext cx="7772400" cy="3048000"/>
          </a:xfrm>
        </p:spPr>
        <p:txBody>
          <a:bodyPr/>
          <a:lstStyle/>
          <a:p>
            <a:pPr eaLnBrk="1" hangingPunct="1">
              <a:buFontTx/>
              <a:buNone/>
            </a:pPr>
            <a:r>
              <a:rPr lang="en-US" b="1" smtClean="0">
                <a:solidFill>
                  <a:srgbClr val="FFFFFF"/>
                </a:solidFill>
              </a:rPr>
              <a:t>A good summary of fiction includes:</a:t>
            </a:r>
          </a:p>
          <a:p>
            <a:pPr eaLnBrk="1" hangingPunct="1">
              <a:buFontTx/>
              <a:buNone/>
            </a:pPr>
            <a:endParaRPr lang="en-US" b="1" smtClean="0">
              <a:solidFill>
                <a:srgbClr val="FFFFFF"/>
              </a:solidFill>
            </a:endParaRPr>
          </a:p>
          <a:p>
            <a:pPr lvl="1" eaLnBrk="1" hangingPunct="1"/>
            <a:r>
              <a:rPr lang="en-US" smtClean="0">
                <a:solidFill>
                  <a:srgbClr val="FFFFFF"/>
                </a:solidFill>
              </a:rPr>
              <a:t>Characters</a:t>
            </a:r>
          </a:p>
          <a:p>
            <a:pPr lvl="1" eaLnBrk="1" hangingPunct="1"/>
            <a:r>
              <a:rPr lang="en-US" smtClean="0">
                <a:solidFill>
                  <a:srgbClr val="FFFFFF"/>
                </a:solidFill>
              </a:rPr>
              <a:t>Setting</a:t>
            </a:r>
          </a:p>
          <a:p>
            <a:pPr lvl="1" eaLnBrk="1" hangingPunct="1"/>
            <a:r>
              <a:rPr lang="en-US" smtClean="0">
                <a:solidFill>
                  <a:srgbClr val="FFFFFF"/>
                </a:solidFill>
              </a:rPr>
              <a:t>Important events and details from the plot, in order</a:t>
            </a:r>
          </a:p>
          <a:p>
            <a:pPr lvl="1" eaLnBrk="1" hangingPunct="1"/>
            <a:endParaRPr lang="en-US" b="1" smtClean="0">
              <a:latin typeface="Lucida Bright"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45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45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415</TotalTime>
  <Words>1437</Words>
  <Application>Microsoft Macintosh PowerPoint</Application>
  <PresentationFormat>On-screen Show (4:3)</PresentationFormat>
  <Paragraphs>131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Times New Roman</vt:lpstr>
      <vt:lpstr>ＭＳ Ｐゴシック</vt:lpstr>
      <vt:lpstr>Arial</vt:lpstr>
      <vt:lpstr>Lucida Bright</vt:lpstr>
      <vt:lpstr>Lucida Sans</vt:lpstr>
      <vt:lpstr>Trebuchet MS</vt:lpstr>
      <vt:lpstr>Wingdings</vt:lpstr>
      <vt:lpstr>Default Design</vt:lpstr>
      <vt:lpstr>Summarizing a Story</vt:lpstr>
      <vt:lpstr>For this presentation, you will need:</vt:lpstr>
      <vt:lpstr>What is a summary?</vt:lpstr>
      <vt:lpstr>What is a summary? </vt:lpstr>
      <vt:lpstr>How do I write a summary?</vt:lpstr>
      <vt:lpstr>Bad strategy #1:  Copy and delete</vt:lpstr>
      <vt:lpstr>Bad strategy #2:  Write down everything</vt:lpstr>
      <vt:lpstr>Bad strategy #3:  Do as little as possible</vt:lpstr>
      <vt:lpstr>So what’s a good strategy?</vt:lpstr>
      <vt:lpstr>A summary is NOT a review</vt:lpstr>
      <vt:lpstr>How long does it have to be?</vt:lpstr>
      <vt:lpstr>Talk about it!</vt:lpstr>
      <vt:lpstr>Now, some practice</vt:lpstr>
      <vt:lpstr>Which is the best summary of the story?</vt:lpstr>
      <vt:lpstr>Which is the best summary of the story?</vt:lpstr>
      <vt:lpstr>Which is the best summary of the story?</vt:lpstr>
      <vt:lpstr>Which is the best summary of the story?</vt:lpstr>
      <vt:lpstr>Talk with your partner</vt:lpstr>
      <vt:lpstr>Which is the best summary of the story?</vt:lpstr>
      <vt:lpstr>Which is the best summary of the story?</vt:lpstr>
      <vt:lpstr>Which is the best summary of the story?</vt:lpstr>
      <vt:lpstr>Which is the best summary of the story?</vt:lpstr>
      <vt:lpstr>Which is the best summary of the story?</vt:lpstr>
      <vt:lpstr>Which is the best summary of the story?</vt:lpstr>
      <vt:lpstr>Review</vt:lpstr>
      <vt:lpstr>Share with your partner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Summarizing Stories</dc:title>
  <dc:creator>Emily Kissner</dc:creator>
  <cp:lastModifiedBy>Lee County</cp:lastModifiedBy>
  <cp:revision>37</cp:revision>
  <dcterms:created xsi:type="dcterms:W3CDTF">2011-03-07T00:05:16Z</dcterms:created>
  <dcterms:modified xsi:type="dcterms:W3CDTF">2015-12-14T15:07:04Z</dcterms:modified>
</cp:coreProperties>
</file>