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ms-office.legacyDiagramTex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3"/>
  </p:notesMasterIdLst>
  <p:handoutMasterIdLst>
    <p:handoutMasterId r:id="rId34"/>
  </p:handoutMasterIdLst>
  <p:sldIdLst>
    <p:sldId id="256" r:id="rId2"/>
    <p:sldId id="285" r:id="rId3"/>
    <p:sldId id="291" r:id="rId4"/>
    <p:sldId id="257" r:id="rId5"/>
    <p:sldId id="258" r:id="rId6"/>
    <p:sldId id="260" r:id="rId7"/>
    <p:sldId id="266" r:id="rId8"/>
    <p:sldId id="264" r:id="rId9"/>
    <p:sldId id="284" r:id="rId10"/>
    <p:sldId id="267" r:id="rId11"/>
    <p:sldId id="270" r:id="rId12"/>
    <p:sldId id="279" r:id="rId13"/>
    <p:sldId id="274" r:id="rId14"/>
    <p:sldId id="271" r:id="rId15"/>
    <p:sldId id="280" r:id="rId16"/>
    <p:sldId id="275" r:id="rId17"/>
    <p:sldId id="272" r:id="rId18"/>
    <p:sldId id="281" r:id="rId19"/>
    <p:sldId id="276" r:id="rId20"/>
    <p:sldId id="273" r:id="rId21"/>
    <p:sldId id="282" r:id="rId22"/>
    <p:sldId id="277" r:id="rId23"/>
    <p:sldId id="269" r:id="rId24"/>
    <p:sldId id="283" r:id="rId25"/>
    <p:sldId id="278" r:id="rId26"/>
    <p:sldId id="286" r:id="rId27"/>
    <p:sldId id="287" r:id="rId28"/>
    <p:sldId id="288" r:id="rId29"/>
    <p:sldId id="289" r:id="rId30"/>
    <p:sldId id="290" r:id="rId31"/>
    <p:sldId id="292" r:id="rId32"/>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61" d="100"/>
          <a:sy n="61" d="100"/>
        </p:scale>
        <p:origin x="-90" y="-2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06/relationships/legacyDocTextInfo" Target="legacyDocTextInfo.bin"/><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4" Type="http://schemas.microsoft.com/office/2006/relationships/legacyDiagramText" Target="legacyDiagramText4.bin"/></Relationships>
</file>

<file path=ppt/drawings/_rels/vmlDrawing2.vml.rels><?xml version="1.0" encoding="UTF-8" standalone="yes"?>
<Relationships xmlns="http://schemas.openxmlformats.org/package/2006/relationships"><Relationship Id="rId3" Type="http://schemas.microsoft.com/office/2006/relationships/legacyDiagramText" Target="legacyDiagramText7.bin"/><Relationship Id="rId2" Type="http://schemas.microsoft.com/office/2006/relationships/legacyDiagramText" Target="legacyDiagramText6.bin"/><Relationship Id="rId1" Type="http://schemas.microsoft.com/office/2006/relationships/legacyDiagramText" Target="legacyDiagramText5.bin"/><Relationship Id="rId4" Type="http://schemas.microsoft.com/office/2006/relationships/legacyDiagramText" Target="legacyDiagramText8.bin"/></Relationships>
</file>

<file path=ppt/drawings/_rels/vmlDrawing3.vml.rels><?xml version="1.0" encoding="UTF-8" standalone="yes"?>
<Relationships xmlns="http://schemas.openxmlformats.org/package/2006/relationships"><Relationship Id="rId3" Type="http://schemas.microsoft.com/office/2006/relationships/legacyDiagramText" Target="legacyDiagramText11.bin"/><Relationship Id="rId2" Type="http://schemas.microsoft.com/office/2006/relationships/legacyDiagramText" Target="legacyDiagramText10.bin"/><Relationship Id="rId1" Type="http://schemas.microsoft.com/office/2006/relationships/legacyDiagramText" Target="legacyDiagramText9.bin"/></Relationships>
</file>

<file path=ppt/drawings/_rels/vmlDrawing4.vml.rels><?xml version="1.0" encoding="UTF-8" standalone="yes"?>
<Relationships xmlns="http://schemas.openxmlformats.org/package/2006/relationships"><Relationship Id="rId3" Type="http://schemas.microsoft.com/office/2006/relationships/legacyDiagramText" Target="legacyDiagramText14.bin"/><Relationship Id="rId2" Type="http://schemas.microsoft.com/office/2006/relationships/legacyDiagramText" Target="legacyDiagramText13.bin"/><Relationship Id="rId1" Type="http://schemas.microsoft.com/office/2006/relationships/legacyDiagramText" Target="legacyDiagramText12.bin"/><Relationship Id="rId4" Type="http://schemas.microsoft.com/office/2006/relationships/legacyDiagramText" Target="legacyDiagramText15.bin"/></Relationships>
</file>

<file path=ppt/drawings/_rels/vmlDrawing5.vml.rels><?xml version="1.0" encoding="UTF-8" standalone="yes"?>
<Relationships xmlns="http://schemas.openxmlformats.org/package/2006/relationships"><Relationship Id="rId3" Type="http://schemas.microsoft.com/office/2006/relationships/legacyDiagramText" Target="legacyDiagramText18.bin"/><Relationship Id="rId2" Type="http://schemas.microsoft.com/office/2006/relationships/legacyDiagramText" Target="legacyDiagramText17.bin"/><Relationship Id="rId1" Type="http://schemas.microsoft.com/office/2006/relationships/legacyDiagramText" Target="legacyDiagramText16.bin"/><Relationship Id="rId4" Type="http://schemas.microsoft.com/office/2006/relationships/legacyDiagramText" Target="legacyDiagramText19.bin"/></Relationships>
</file>

<file path=ppt/drawings/_rels/vmlDrawing6.vml.rels><?xml version="1.0" encoding="UTF-8" standalone="yes"?>
<Relationships xmlns="http://schemas.openxmlformats.org/package/2006/relationships"><Relationship Id="rId3" Type="http://schemas.microsoft.com/office/2006/relationships/legacyDiagramText" Target="legacyDiagramText22.bin"/><Relationship Id="rId2" Type="http://schemas.microsoft.com/office/2006/relationships/legacyDiagramText" Target="legacyDiagramText21.bin"/><Relationship Id="rId1" Type="http://schemas.microsoft.com/office/2006/relationships/legacyDiagramText" Target="legacyDiagramText20.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56323"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56324"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56325"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45FFB2B5-1082-4844-A9EE-3DC71CEF4FF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12291"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2292" name="Rectangle 4"/>
          <p:cNvSpPr>
            <a:spLocks noRo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2295"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D2BD2A66-DA36-4910-9BD8-7B6117A5CEC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39049B-34DE-4948-A23B-A54D5133883F}" type="slidenum">
              <a:rPr lang="en-US"/>
              <a:pPr/>
              <a:t>22</a:t>
            </a:fld>
            <a:endParaRPr lang="en-US"/>
          </a:p>
        </p:txBody>
      </p:sp>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p:txBody>
          <a:bodyPr/>
          <a:lstStyle/>
          <a:p>
            <a:r>
              <a:rPr lang="en-US"/>
              <a:t>Although the facts that hurricanes are initiated over the Atlantic Ocean or eastern Pacific Ocean and typhoons initiate over the Pacific Ocean or Indian Ocean are important, they do not support the main idea that these windstorms differ from tornadoes in important ways.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3010"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endParaRPr lang="en-US"/>
          </a:p>
        </p:txBody>
      </p:sp>
      <p:sp>
        <p:nvSpPr>
          <p:cNvPr id="43011"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43012"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43013" name="Rectangle 5"/>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43014" name="Rectangle 6"/>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43015" name="Rectangle 7"/>
          <p:cNvSpPr>
            <a:spLocks noGrp="1" noChangeArrowheads="1"/>
          </p:cNvSpPr>
          <p:nvPr>
            <p:ph type="sldNum" sz="quarter" idx="4"/>
          </p:nvPr>
        </p:nvSpPr>
        <p:spPr>
          <a:xfrm>
            <a:off x="6553200" y="6248400"/>
            <a:ext cx="1905000" cy="457200"/>
          </a:xfrm>
        </p:spPr>
        <p:txBody>
          <a:bodyPr/>
          <a:lstStyle>
            <a:lvl1pPr>
              <a:defRPr/>
            </a:lvl1pPr>
          </a:lstStyle>
          <a:p>
            <a:fld id="{35F1F2BE-1B67-470A-8AE9-36C2A4070BA5}" type="slidenum">
              <a:rPr lang="en-US"/>
              <a:pPr/>
              <a:t>‹#›</a:t>
            </a:fld>
            <a:endParaRPr lang="en-US"/>
          </a:p>
        </p:txBody>
      </p:sp>
      <p:grpSp>
        <p:nvGrpSpPr>
          <p:cNvPr id="43016" name="Group 8"/>
          <p:cNvGrpSpPr>
            <a:grpSpLocks/>
          </p:cNvGrpSpPr>
          <p:nvPr/>
        </p:nvGrpSpPr>
        <p:grpSpPr bwMode="auto">
          <a:xfrm>
            <a:off x="195263" y="234950"/>
            <a:ext cx="3787775" cy="1778000"/>
            <a:chOff x="123" y="148"/>
            <a:chExt cx="2386" cy="1120"/>
          </a:xfrm>
        </p:grpSpPr>
        <p:sp>
          <p:nvSpPr>
            <p:cNvPr id="43017"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en-US"/>
            </a:p>
          </p:txBody>
        </p:sp>
        <p:sp>
          <p:nvSpPr>
            <p:cNvPr id="43018"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en-US"/>
            </a:p>
          </p:txBody>
        </p:sp>
        <p:sp>
          <p:nvSpPr>
            <p:cNvPr id="43019"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en-US"/>
            </a:p>
          </p:txBody>
        </p:sp>
        <p:grpSp>
          <p:nvGrpSpPr>
            <p:cNvPr id="43020" name="Group 12"/>
            <p:cNvGrpSpPr>
              <a:grpSpLocks/>
            </p:cNvGrpSpPr>
            <p:nvPr userDrawn="1"/>
          </p:nvGrpSpPr>
          <p:grpSpPr bwMode="auto">
            <a:xfrm>
              <a:off x="123" y="148"/>
              <a:ext cx="2386" cy="1081"/>
              <a:chOff x="123" y="148"/>
              <a:chExt cx="2386" cy="1081"/>
            </a:xfrm>
          </p:grpSpPr>
          <p:sp>
            <p:nvSpPr>
              <p:cNvPr id="43021"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en-US"/>
              </a:p>
            </p:txBody>
          </p:sp>
          <p:sp>
            <p:nvSpPr>
              <p:cNvPr id="43022"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en-US"/>
              </a:p>
            </p:txBody>
          </p:sp>
          <p:sp>
            <p:nvSpPr>
              <p:cNvPr id="43023"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en-US"/>
              </a:p>
            </p:txBody>
          </p:sp>
          <p:sp>
            <p:nvSpPr>
              <p:cNvPr id="43024"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en-US"/>
              </a:p>
            </p:txBody>
          </p:sp>
          <p:sp>
            <p:nvSpPr>
              <p:cNvPr id="43025"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en-US"/>
              </a:p>
            </p:txBody>
          </p:sp>
        </p:grpSp>
      </p:grpSp>
      <p:grpSp>
        <p:nvGrpSpPr>
          <p:cNvPr id="43026" name="Group 18"/>
          <p:cNvGrpSpPr>
            <a:grpSpLocks/>
          </p:cNvGrpSpPr>
          <p:nvPr/>
        </p:nvGrpSpPr>
        <p:grpSpPr bwMode="auto">
          <a:xfrm>
            <a:off x="7915275" y="4368800"/>
            <a:ext cx="742950" cy="1058863"/>
            <a:chOff x="4986" y="2752"/>
            <a:chExt cx="468" cy="667"/>
          </a:xfrm>
        </p:grpSpPr>
        <p:sp>
          <p:nvSpPr>
            <p:cNvPr id="43027"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en-US"/>
            </a:p>
          </p:txBody>
        </p:sp>
        <p:sp>
          <p:nvSpPr>
            <p:cNvPr id="43028"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endParaRPr lang="en-US"/>
            </a:p>
          </p:txBody>
        </p:sp>
        <p:sp>
          <p:nvSpPr>
            <p:cNvPr id="43029" name="Freeform 21"/>
            <p:cNvSpPr>
              <a:spLocks/>
            </p:cNvSpPr>
            <p:nvPr userDrawn="1"/>
          </p:nvSpPr>
          <p:spPr bwMode="auto">
            <a:xfrm rot="7320404">
              <a:off x="5000" y="2912"/>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en-US"/>
            </a:p>
          </p:txBody>
        </p:sp>
        <p:grpSp>
          <p:nvGrpSpPr>
            <p:cNvPr id="43030" name="Group 22"/>
            <p:cNvGrpSpPr>
              <a:grpSpLocks/>
            </p:cNvGrpSpPr>
            <p:nvPr userDrawn="1"/>
          </p:nvGrpSpPr>
          <p:grpSpPr bwMode="auto">
            <a:xfrm>
              <a:off x="4986" y="2752"/>
              <a:ext cx="468" cy="667"/>
              <a:chOff x="4986" y="2752"/>
              <a:chExt cx="468" cy="667"/>
            </a:xfrm>
          </p:grpSpPr>
          <p:sp>
            <p:nvSpPr>
              <p:cNvPr id="43031"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en-US"/>
              </a:p>
            </p:txBody>
          </p:sp>
          <p:sp>
            <p:nvSpPr>
              <p:cNvPr id="43032"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en-US"/>
              </a:p>
            </p:txBody>
          </p:sp>
          <p:sp>
            <p:nvSpPr>
              <p:cNvPr id="43033"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en-US"/>
              </a:p>
            </p:txBody>
          </p:sp>
          <p:sp>
            <p:nvSpPr>
              <p:cNvPr id="43034" name="Freeform 26"/>
              <p:cNvSpPr>
                <a:spLocks/>
              </p:cNvSpPr>
              <p:nvPr userDrawn="1"/>
            </p:nvSpPr>
            <p:spPr bwMode="auto">
              <a:xfrm rot="7320404">
                <a:off x="5363" y="2874"/>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en-US"/>
              </a:p>
            </p:txBody>
          </p:sp>
          <p:sp>
            <p:nvSpPr>
              <p:cNvPr id="43035" name="Freeform 27"/>
              <p:cNvSpPr>
                <a:spLocks/>
              </p:cNvSpPr>
              <p:nvPr userDrawn="1"/>
            </p:nvSpPr>
            <p:spPr bwMode="auto">
              <a:xfrm rot="7320404">
                <a:off x="5136"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en-US"/>
              </a:p>
            </p:txBody>
          </p:sp>
        </p:grpSp>
      </p:grpSp>
      <p:sp>
        <p:nvSpPr>
          <p:cNvPr id="43036"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endParaRPr lang="en-US"/>
          </a:p>
        </p:txBody>
      </p:sp>
      <p:sp>
        <p:nvSpPr>
          <p:cNvPr id="43037"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3011"/>
                                        </p:tgtEl>
                                        <p:attrNameLst>
                                          <p:attrName>style.visibility</p:attrName>
                                        </p:attrNameLst>
                                      </p:cBhvr>
                                      <p:to>
                                        <p:strVal val="visible"/>
                                      </p:to>
                                    </p:set>
                                    <p:animEffect transition="in" filter="dissolve">
                                      <p:cBhvr>
                                        <p:cTn id="7" dur="500"/>
                                        <p:tgtEl>
                                          <p:spTgt spid="430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3012">
                                            <p:txEl>
                                              <p:pRg st="0" end="0"/>
                                            </p:txEl>
                                          </p:spTgt>
                                        </p:tgtEl>
                                        <p:attrNameLst>
                                          <p:attrName>style.visibility</p:attrName>
                                        </p:attrNameLst>
                                      </p:cBhvr>
                                      <p:to>
                                        <p:strVal val="visible"/>
                                      </p:to>
                                    </p:set>
                                    <p:animEffect transition="in" filter="dissolve">
                                      <p:cBhvr>
                                        <p:cTn id="12" dur="500"/>
                                        <p:tgtEl>
                                          <p:spTgt spid="430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p:bldP spid="43012" grpId="0" build="p">
        <p:tmplLst>
          <p:tmpl lvl="1">
            <p:tnLst>
              <p:par>
                <p:cTn presetID="9" presetClass="entr" presetSubtype="0" fill="hold" nodeType="clickEffect">
                  <p:stCondLst>
                    <p:cond delay="0"/>
                  </p:stCondLst>
                  <p:childTnLst>
                    <p:set>
                      <p:cBhvr>
                        <p:cTn dur="1" fill="hold">
                          <p:stCondLst>
                            <p:cond delay="0"/>
                          </p:stCondLst>
                        </p:cTn>
                        <p:tgtEl>
                          <p:spTgt spid="43012"/>
                        </p:tgtEl>
                        <p:attrNameLst>
                          <p:attrName>style.visibility</p:attrName>
                        </p:attrNameLst>
                      </p:cBhvr>
                      <p:to>
                        <p:strVal val="visible"/>
                      </p:to>
                    </p:set>
                    <p:animEffect transition="in" filter="dissolve">
                      <p:cBhvr>
                        <p:cTn dur="500"/>
                        <p:tgtEl>
                          <p:spTgt spid="43012"/>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03D874-7E9D-497B-99DD-37FC547FDFA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525DDF8-10FB-469D-A9FE-3ABB6C1EB10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828800"/>
            <a:ext cx="7696200" cy="3657600"/>
          </a:xfrm>
        </p:spPr>
        <p:txBody>
          <a:bodyPr/>
          <a:lstStyle/>
          <a:p>
            <a:endParaRPr lang="en-US"/>
          </a:p>
        </p:txBody>
      </p:sp>
      <p:sp>
        <p:nvSpPr>
          <p:cNvPr id="4" name="Date Placeholder 3"/>
          <p:cNvSpPr>
            <a:spLocks noGrp="1"/>
          </p:cNvSpPr>
          <p:nvPr>
            <p:ph type="dt" sz="half" idx="10"/>
          </p:nvPr>
        </p:nvSpPr>
        <p:spPr>
          <a:xfrm>
            <a:off x="13716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5560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718300" y="6248400"/>
            <a:ext cx="1905000" cy="457200"/>
          </a:xfrm>
        </p:spPr>
        <p:txBody>
          <a:bodyPr/>
          <a:lstStyle>
            <a:lvl1pPr>
              <a:defRPr/>
            </a:lvl1pPr>
          </a:lstStyle>
          <a:p>
            <a:fld id="{A933E15F-0F53-43DC-A536-9C8F539F5AD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817D9B-D81F-45D9-971D-9D79F45D856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4CD31E-B6B1-4BAF-BE67-8065BCCF4C8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C8244C-2681-4346-BC28-ED5C5915EED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F706261-B074-4810-BF35-7A5ABED875E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E857D77-E914-44B7-8FE4-25B7CF22AB8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01B7884-2624-4D99-BA81-9ED8142DD54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5D53A95-029A-42DD-95D3-D02008D81A7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9397399-48DC-4005-AAF7-2A3EB6CC964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endParaRPr lang="en-US"/>
          </a:p>
        </p:txBody>
      </p:sp>
      <p:sp>
        <p:nvSpPr>
          <p:cNvPr id="41987"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988"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989"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a:lvl1pPr>
          </a:lstStyle>
          <a:p>
            <a:endParaRPr lang="en-US"/>
          </a:p>
        </p:txBody>
      </p:sp>
      <p:sp>
        <p:nvSpPr>
          <p:cNvPr id="41990"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41991"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vl1pPr>
          </a:lstStyle>
          <a:p>
            <a:fld id="{45D9048E-4D3D-4847-AE98-AE7698CC5F86}" type="slidenum">
              <a:rPr lang="en-US"/>
              <a:pPr/>
              <a:t>‹#›</a:t>
            </a:fld>
            <a:endParaRPr lang="en-US"/>
          </a:p>
        </p:txBody>
      </p:sp>
      <p:sp>
        <p:nvSpPr>
          <p:cNvPr id="41992"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endParaRPr lang="en-US"/>
          </a:p>
        </p:txBody>
      </p:sp>
      <p:sp>
        <p:nvSpPr>
          <p:cNvPr id="41993"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endParaRPr lang="en-US"/>
          </a:p>
        </p:txBody>
      </p:sp>
      <p:grpSp>
        <p:nvGrpSpPr>
          <p:cNvPr id="41994" name="Group 10"/>
          <p:cNvGrpSpPr>
            <a:grpSpLocks/>
          </p:cNvGrpSpPr>
          <p:nvPr/>
        </p:nvGrpSpPr>
        <p:grpSpPr bwMode="auto">
          <a:xfrm>
            <a:off x="7938" y="5540375"/>
            <a:ext cx="1784350" cy="1246188"/>
            <a:chOff x="5" y="3490"/>
            <a:chExt cx="1124" cy="785"/>
          </a:xfrm>
        </p:grpSpPr>
        <p:sp>
          <p:nvSpPr>
            <p:cNvPr id="41995"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endParaRPr lang="en-US"/>
            </a:p>
          </p:txBody>
        </p:sp>
        <p:sp>
          <p:nvSpPr>
            <p:cNvPr id="41996"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endParaRPr lang="en-US"/>
            </a:p>
          </p:txBody>
        </p:sp>
        <p:sp>
          <p:nvSpPr>
            <p:cNvPr id="41997"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en-US"/>
            </a:p>
          </p:txBody>
        </p:sp>
        <p:sp>
          <p:nvSpPr>
            <p:cNvPr id="41998"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en-US"/>
            </a:p>
          </p:txBody>
        </p:sp>
        <p:sp>
          <p:nvSpPr>
            <p:cNvPr id="41999"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endParaRPr lang="en-US"/>
            </a:p>
          </p:txBody>
        </p:sp>
        <p:sp>
          <p:nvSpPr>
            <p:cNvPr id="42000"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endParaRPr lang="en-US"/>
            </a:p>
          </p:txBody>
        </p:sp>
        <p:sp>
          <p:nvSpPr>
            <p:cNvPr id="42001"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endParaRPr lang="en-US"/>
            </a:p>
          </p:txBody>
        </p:sp>
        <p:sp>
          <p:nvSpPr>
            <p:cNvPr id="42002"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endParaRPr lang="en-US"/>
            </a:p>
          </p:txBody>
        </p:sp>
        <p:sp>
          <p:nvSpPr>
            <p:cNvPr id="42003"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endParaRPr lang="en-US"/>
            </a:p>
          </p:txBody>
        </p:sp>
        <p:grpSp>
          <p:nvGrpSpPr>
            <p:cNvPr id="42004" name="Group 20"/>
            <p:cNvGrpSpPr>
              <a:grpSpLocks/>
            </p:cNvGrpSpPr>
            <p:nvPr userDrawn="1"/>
          </p:nvGrpSpPr>
          <p:grpSpPr bwMode="auto">
            <a:xfrm>
              <a:off x="5" y="3490"/>
              <a:ext cx="1124" cy="780"/>
              <a:chOff x="5" y="3490"/>
              <a:chExt cx="1124" cy="780"/>
            </a:xfrm>
          </p:grpSpPr>
          <p:grpSp>
            <p:nvGrpSpPr>
              <p:cNvPr id="42005" name="Group 21"/>
              <p:cNvGrpSpPr>
                <a:grpSpLocks/>
              </p:cNvGrpSpPr>
              <p:nvPr userDrawn="1"/>
            </p:nvGrpSpPr>
            <p:grpSpPr bwMode="auto">
              <a:xfrm>
                <a:off x="499" y="3562"/>
                <a:ext cx="548" cy="708"/>
                <a:chOff x="499" y="3562"/>
                <a:chExt cx="548" cy="708"/>
              </a:xfrm>
            </p:grpSpPr>
            <p:sp>
              <p:nvSpPr>
                <p:cNvPr id="42006"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endParaRPr lang="en-US"/>
                </a:p>
              </p:txBody>
            </p:sp>
            <p:sp>
              <p:nvSpPr>
                <p:cNvPr id="42007"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endParaRPr lang="en-US"/>
                </a:p>
              </p:txBody>
            </p:sp>
            <p:sp>
              <p:nvSpPr>
                <p:cNvPr id="42008"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endParaRPr lang="en-US"/>
                </a:p>
              </p:txBody>
            </p:sp>
          </p:grpSp>
          <p:sp>
            <p:nvSpPr>
              <p:cNvPr id="42009"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en-US"/>
              </a:p>
            </p:txBody>
          </p:sp>
          <p:sp>
            <p:nvSpPr>
              <p:cNvPr id="42010"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en-US"/>
              </a:p>
            </p:txBody>
          </p:sp>
          <p:sp>
            <p:nvSpPr>
              <p:cNvPr id="42011"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endParaRPr lang="en-US"/>
              </a:p>
            </p:txBody>
          </p:sp>
          <p:grpSp>
            <p:nvGrpSpPr>
              <p:cNvPr id="42012" name="Group 28"/>
              <p:cNvGrpSpPr>
                <a:grpSpLocks/>
              </p:cNvGrpSpPr>
              <p:nvPr userDrawn="1"/>
            </p:nvGrpSpPr>
            <p:grpSpPr bwMode="auto">
              <a:xfrm>
                <a:off x="5" y="3490"/>
                <a:ext cx="1124" cy="678"/>
                <a:chOff x="5" y="3490"/>
                <a:chExt cx="1124" cy="678"/>
              </a:xfrm>
            </p:grpSpPr>
            <p:sp>
              <p:nvSpPr>
                <p:cNvPr id="42013"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en-US"/>
                </a:p>
              </p:txBody>
            </p:sp>
            <p:sp>
              <p:nvSpPr>
                <p:cNvPr id="42014"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en-US"/>
                </a:p>
              </p:txBody>
            </p:sp>
            <p:sp>
              <p:nvSpPr>
                <p:cNvPr id="42015"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en-US"/>
                </a:p>
              </p:txBody>
            </p:sp>
            <p:sp>
              <p:nvSpPr>
                <p:cNvPr id="42016"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endParaRPr lang="en-US"/>
                </a:p>
              </p:txBody>
            </p:sp>
            <p:sp>
              <p:nvSpPr>
                <p:cNvPr id="42017"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endParaRPr lang="en-US"/>
                </a:p>
              </p:txBody>
            </p:sp>
            <p:sp>
              <p:nvSpPr>
                <p:cNvPr id="42018"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endParaRPr lang="en-US"/>
                </a:p>
              </p:txBody>
            </p:sp>
            <p:sp>
              <p:nvSpPr>
                <p:cNvPr id="42019"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endParaRPr lang="en-US"/>
                </a:p>
              </p:txBody>
            </p:sp>
            <p:sp>
              <p:nvSpPr>
                <p:cNvPr id="42020"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endParaRPr lang="en-US"/>
                </a:p>
              </p:txBody>
            </p:sp>
          </p:grpSp>
        </p:grpSp>
      </p:grpSp>
      <p:grpSp>
        <p:nvGrpSpPr>
          <p:cNvPr id="42021" name="Group 37"/>
          <p:cNvGrpSpPr>
            <a:grpSpLocks/>
          </p:cNvGrpSpPr>
          <p:nvPr/>
        </p:nvGrpSpPr>
        <p:grpSpPr bwMode="auto">
          <a:xfrm>
            <a:off x="8680450" y="2116138"/>
            <a:ext cx="385763" cy="4308475"/>
            <a:chOff x="5468" y="1333"/>
            <a:chExt cx="243" cy="2714"/>
          </a:xfrm>
        </p:grpSpPr>
        <p:sp>
          <p:nvSpPr>
            <p:cNvPr id="42022"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en-US"/>
            </a:p>
          </p:txBody>
        </p:sp>
        <p:sp>
          <p:nvSpPr>
            <p:cNvPr id="42023"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en-US"/>
            </a:p>
          </p:txBody>
        </p:sp>
      </p:grpSp>
      <p:grpSp>
        <p:nvGrpSpPr>
          <p:cNvPr id="42024" name="Group 40"/>
          <p:cNvGrpSpPr>
            <a:grpSpLocks/>
          </p:cNvGrpSpPr>
          <p:nvPr/>
        </p:nvGrpSpPr>
        <p:grpSpPr bwMode="auto">
          <a:xfrm>
            <a:off x="7318375" y="90488"/>
            <a:ext cx="2133600" cy="1911350"/>
            <a:chOff x="4610" y="57"/>
            <a:chExt cx="1344" cy="1204"/>
          </a:xfrm>
        </p:grpSpPr>
        <p:grpSp>
          <p:nvGrpSpPr>
            <p:cNvPr id="42025" name="Group 41"/>
            <p:cNvGrpSpPr>
              <a:grpSpLocks/>
            </p:cNvGrpSpPr>
            <p:nvPr userDrawn="1"/>
          </p:nvGrpSpPr>
          <p:grpSpPr bwMode="auto">
            <a:xfrm>
              <a:off x="4610" y="57"/>
              <a:ext cx="1344" cy="1204"/>
              <a:chOff x="4610" y="57"/>
              <a:chExt cx="1344" cy="1204"/>
            </a:xfrm>
          </p:grpSpPr>
          <p:sp>
            <p:nvSpPr>
              <p:cNvPr id="42026"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endParaRPr lang="en-US"/>
              </a:p>
            </p:txBody>
          </p:sp>
          <p:grpSp>
            <p:nvGrpSpPr>
              <p:cNvPr id="42027" name="Group 43"/>
              <p:cNvGrpSpPr>
                <a:grpSpLocks/>
              </p:cNvGrpSpPr>
              <p:nvPr userDrawn="1"/>
            </p:nvGrpSpPr>
            <p:grpSpPr bwMode="auto">
              <a:xfrm>
                <a:off x="4610" y="57"/>
                <a:ext cx="1344" cy="985"/>
                <a:chOff x="4610" y="57"/>
                <a:chExt cx="1344" cy="985"/>
              </a:xfrm>
            </p:grpSpPr>
            <p:sp>
              <p:nvSpPr>
                <p:cNvPr id="42028"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endParaRPr lang="en-US"/>
                </a:p>
              </p:txBody>
            </p:sp>
            <p:sp>
              <p:nvSpPr>
                <p:cNvPr id="42029" name="Freeform 45"/>
                <p:cNvSpPr>
                  <a:spLocks/>
                </p:cNvSpPr>
                <p:nvPr userDrawn="1"/>
              </p:nvSpPr>
              <p:spPr bwMode="auto">
                <a:xfrm rot="-3172564">
                  <a:off x="5048" y="332"/>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endParaRPr lang="en-US"/>
                </a:p>
              </p:txBody>
            </p:sp>
            <p:sp>
              <p:nvSpPr>
                <p:cNvPr id="42030" name="Freeform 46"/>
                <p:cNvSpPr>
                  <a:spLocks/>
                </p:cNvSpPr>
                <p:nvPr userDrawn="1"/>
              </p:nvSpPr>
              <p:spPr bwMode="auto">
                <a:xfrm rot="-3172564">
                  <a:off x="4858" y="182"/>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endParaRPr lang="en-US"/>
                </a:p>
              </p:txBody>
            </p:sp>
            <p:sp>
              <p:nvSpPr>
                <p:cNvPr id="42031"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endParaRPr lang="en-US"/>
                </a:p>
              </p:txBody>
            </p:sp>
            <p:sp>
              <p:nvSpPr>
                <p:cNvPr id="42032" name="Freeform 48"/>
                <p:cNvSpPr>
                  <a:spLocks/>
                </p:cNvSpPr>
                <p:nvPr userDrawn="1"/>
              </p:nvSpPr>
              <p:spPr bwMode="auto">
                <a:xfrm rot="-3172564">
                  <a:off x="5297" y="897"/>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endParaRPr lang="en-US"/>
                </a:p>
              </p:txBody>
            </p:sp>
            <p:sp>
              <p:nvSpPr>
                <p:cNvPr id="42033" name="Freeform 49"/>
                <p:cNvSpPr>
                  <a:spLocks/>
                </p:cNvSpPr>
                <p:nvPr userDrawn="1"/>
              </p:nvSpPr>
              <p:spPr bwMode="auto">
                <a:xfrm rot="-3172564">
                  <a:off x="5253" y="806"/>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endParaRPr lang="en-US"/>
                </a:p>
              </p:txBody>
            </p:sp>
            <p:sp>
              <p:nvSpPr>
                <p:cNvPr id="42034"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endParaRPr lang="en-US"/>
                </a:p>
              </p:txBody>
            </p:sp>
            <p:sp>
              <p:nvSpPr>
                <p:cNvPr id="42035" name="Freeform 51"/>
                <p:cNvSpPr>
                  <a:spLocks/>
                </p:cNvSpPr>
                <p:nvPr userDrawn="1"/>
              </p:nvSpPr>
              <p:spPr bwMode="auto">
                <a:xfrm rot="-3172564">
                  <a:off x="4948" y="142"/>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endParaRPr lang="en-US"/>
                </a:p>
              </p:txBody>
            </p:sp>
          </p:grpSp>
        </p:grpSp>
        <p:sp>
          <p:nvSpPr>
            <p:cNvPr id="42036"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1987"/>
                                        </p:tgtEl>
                                        <p:attrNameLst>
                                          <p:attrName>style.visibility</p:attrName>
                                        </p:attrNameLst>
                                      </p:cBhvr>
                                      <p:to>
                                        <p:strVal val="visible"/>
                                      </p:to>
                                    </p:set>
                                    <p:animEffect transition="in" filter="dissolve">
                                      <p:cBhvr>
                                        <p:cTn id="7" dur="500"/>
                                        <p:tgtEl>
                                          <p:spTgt spid="4198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988">
                                            <p:txEl>
                                              <p:pRg st="0" end="0"/>
                                            </p:txEl>
                                          </p:spTgt>
                                        </p:tgtEl>
                                        <p:attrNameLst>
                                          <p:attrName>style.visibility</p:attrName>
                                        </p:attrNameLst>
                                      </p:cBhvr>
                                      <p:to>
                                        <p:strVal val="visible"/>
                                      </p:to>
                                    </p:set>
                                    <p:animEffect transition="in" filter="dissolve">
                                      <p:cBhvr>
                                        <p:cTn id="12" dur="500"/>
                                        <p:tgtEl>
                                          <p:spTgt spid="41988">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41988">
                                            <p:txEl>
                                              <p:pRg st="1" end="1"/>
                                            </p:txEl>
                                          </p:spTgt>
                                        </p:tgtEl>
                                        <p:attrNameLst>
                                          <p:attrName>style.visibility</p:attrName>
                                        </p:attrNameLst>
                                      </p:cBhvr>
                                      <p:to>
                                        <p:strVal val="visible"/>
                                      </p:to>
                                    </p:set>
                                    <p:animEffect transition="in" filter="dissolve">
                                      <p:cBhvr>
                                        <p:cTn id="15" dur="500"/>
                                        <p:tgtEl>
                                          <p:spTgt spid="41988">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41988">
                                            <p:txEl>
                                              <p:pRg st="2" end="2"/>
                                            </p:txEl>
                                          </p:spTgt>
                                        </p:tgtEl>
                                        <p:attrNameLst>
                                          <p:attrName>style.visibility</p:attrName>
                                        </p:attrNameLst>
                                      </p:cBhvr>
                                      <p:to>
                                        <p:strVal val="visible"/>
                                      </p:to>
                                    </p:set>
                                    <p:animEffect transition="in" filter="dissolve">
                                      <p:cBhvr>
                                        <p:cTn id="18" dur="500"/>
                                        <p:tgtEl>
                                          <p:spTgt spid="41988">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41988">
                                            <p:txEl>
                                              <p:pRg st="3" end="3"/>
                                            </p:txEl>
                                          </p:spTgt>
                                        </p:tgtEl>
                                        <p:attrNameLst>
                                          <p:attrName>style.visibility</p:attrName>
                                        </p:attrNameLst>
                                      </p:cBhvr>
                                      <p:to>
                                        <p:strVal val="visible"/>
                                      </p:to>
                                    </p:set>
                                    <p:animEffect transition="in" filter="dissolve">
                                      <p:cBhvr>
                                        <p:cTn id="21" dur="500"/>
                                        <p:tgtEl>
                                          <p:spTgt spid="41988">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41988">
                                            <p:txEl>
                                              <p:pRg st="4" end="4"/>
                                            </p:txEl>
                                          </p:spTgt>
                                        </p:tgtEl>
                                        <p:attrNameLst>
                                          <p:attrName>style.visibility</p:attrName>
                                        </p:attrNameLst>
                                      </p:cBhvr>
                                      <p:to>
                                        <p:strVal val="visible"/>
                                      </p:to>
                                    </p:set>
                                    <p:animEffect transition="in" filter="dissolve">
                                      <p:cBhvr>
                                        <p:cTn id="24" dur="500"/>
                                        <p:tgtEl>
                                          <p:spTgt spid="4198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p:bldP spid="41988" grpId="0" build="p">
        <p:tmplLst>
          <p:tmpl lvl="1">
            <p:tnLst>
              <p:par>
                <p:cTn presetID="9" presetClass="entr" presetSubtype="0" fill="hold" nodeType="clickEffect">
                  <p:stCondLst>
                    <p:cond delay="0"/>
                  </p:stCondLst>
                  <p:childTnLst>
                    <p:set>
                      <p:cBhvr>
                        <p:cTn dur="1" fill="hold">
                          <p:stCondLst>
                            <p:cond delay="0"/>
                          </p:stCondLst>
                        </p:cTn>
                        <p:tgtEl>
                          <p:spTgt spid="41988"/>
                        </p:tgtEl>
                        <p:attrNameLst>
                          <p:attrName>style.visibility</p:attrName>
                        </p:attrNameLst>
                      </p:cBhvr>
                      <p:to>
                        <p:strVal val="visible"/>
                      </p:to>
                    </p:set>
                    <p:animEffect transition="in" filter="dissolve">
                      <p:cBhvr>
                        <p:cTn dur="500"/>
                        <p:tgtEl>
                          <p:spTgt spid="41988"/>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41988"/>
                        </p:tgtEl>
                        <p:attrNameLst>
                          <p:attrName>style.visibility</p:attrName>
                        </p:attrNameLst>
                      </p:cBhvr>
                      <p:to>
                        <p:strVal val="visible"/>
                      </p:to>
                    </p:set>
                    <p:animEffect transition="in" filter="dissolve">
                      <p:cBhvr>
                        <p:cTn dur="500"/>
                        <p:tgtEl>
                          <p:spTgt spid="41988"/>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41988"/>
                        </p:tgtEl>
                        <p:attrNameLst>
                          <p:attrName>style.visibility</p:attrName>
                        </p:attrNameLst>
                      </p:cBhvr>
                      <p:to>
                        <p:strVal val="visible"/>
                      </p:to>
                    </p:set>
                    <p:animEffect transition="in" filter="dissolve">
                      <p:cBhvr>
                        <p:cTn dur="500"/>
                        <p:tgtEl>
                          <p:spTgt spid="41988"/>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41988"/>
                        </p:tgtEl>
                        <p:attrNameLst>
                          <p:attrName>style.visibility</p:attrName>
                        </p:attrNameLst>
                      </p:cBhvr>
                      <p:to>
                        <p:strVal val="visible"/>
                      </p:to>
                    </p:set>
                    <p:animEffect transition="in" filter="dissolve">
                      <p:cBhvr>
                        <p:cTn dur="500"/>
                        <p:tgtEl>
                          <p:spTgt spid="41988"/>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41988"/>
                        </p:tgtEl>
                        <p:attrNameLst>
                          <p:attrName>style.visibility</p:attrName>
                        </p:attrNameLst>
                      </p:cBhvr>
                      <p:to>
                        <p:strVal val="visible"/>
                      </p:to>
                    </p:set>
                    <p:animEffect transition="in" filter="dissolve">
                      <p:cBhvr>
                        <p:cTn dur="500"/>
                        <p:tgtEl>
                          <p:spTgt spid="41988"/>
                        </p:tgtEl>
                      </p:cBhvr>
                    </p:animEffect>
                  </p:childTnLst>
                </p:cTn>
              </p:par>
            </p:tnLst>
          </p:tmpl>
        </p:tmplLst>
      </p:bldP>
    </p:bldLst>
  </p:timing>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itchFamily="66" charset="0"/>
        </a:defRPr>
      </a:lvl2pPr>
      <a:lvl3pPr algn="ctr" rtl="0" fontAlgn="base">
        <a:spcBef>
          <a:spcPct val="0"/>
        </a:spcBef>
        <a:spcAft>
          <a:spcPct val="0"/>
        </a:spcAft>
        <a:defRPr sz="4400">
          <a:solidFill>
            <a:schemeClr val="tx1"/>
          </a:solidFill>
          <a:latin typeface="Comic Sans MS" pitchFamily="66" charset="0"/>
        </a:defRPr>
      </a:lvl3pPr>
      <a:lvl4pPr algn="ctr" rtl="0" fontAlgn="base">
        <a:spcBef>
          <a:spcPct val="0"/>
        </a:spcBef>
        <a:spcAft>
          <a:spcPct val="0"/>
        </a:spcAft>
        <a:defRPr sz="4400">
          <a:solidFill>
            <a:schemeClr val="tx1"/>
          </a:solidFill>
          <a:latin typeface="Comic Sans MS" pitchFamily="66" charset="0"/>
        </a:defRPr>
      </a:lvl4pPr>
      <a:lvl5pPr algn="ctr" rtl="0" fontAlgn="base">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4.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5.v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6.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mciu.org/~spjvweb/sumparquo.html" TargetMode="External"/><Relationship Id="rId2" Type="http://schemas.openxmlformats.org/officeDocument/2006/relationships/hyperlink" Target="http://owl.english.purdue.edu/" TargetMode="External"/><Relationship Id="rId1" Type="http://schemas.openxmlformats.org/officeDocument/2006/relationships/slideLayout" Target="../slideLayouts/slideLayout2.xml"/><Relationship Id="rId4" Type="http://schemas.openxmlformats.org/officeDocument/2006/relationships/hyperlink" Target="http://web2.uvcs.uvic.ca/elc/studyzone/410/reading/index.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solidFill>
                  <a:schemeClr val="tx1"/>
                </a:solidFill>
              </a:rPr>
              <a:t>Summarizing</a:t>
            </a:r>
          </a:p>
        </p:txBody>
      </p:sp>
      <p:sp>
        <p:nvSpPr>
          <p:cNvPr id="2051" name="Rectangle 3"/>
          <p:cNvSpPr>
            <a:spLocks noGrp="1" noChangeArrowheads="1"/>
          </p:cNvSpPr>
          <p:nvPr>
            <p:ph type="subTitle" idx="1"/>
          </p:nvPr>
        </p:nvSpPr>
        <p:spPr/>
        <p:txBody>
          <a:bodyPr/>
          <a:lstStyle/>
          <a:p>
            <a:r>
              <a:rPr lang="en-US"/>
              <a:t>Using Your Own Words…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ctrTitle"/>
          </p:nvPr>
        </p:nvSpPr>
        <p:spPr/>
        <p:txBody>
          <a:bodyPr/>
          <a:lstStyle/>
          <a:p>
            <a:r>
              <a:rPr lang="en-US">
                <a:solidFill>
                  <a:schemeClr val="tx1"/>
                </a:solidFill>
              </a:rPr>
              <a:t>Summarizing</a:t>
            </a:r>
          </a:p>
        </p:txBody>
      </p:sp>
      <p:sp>
        <p:nvSpPr>
          <p:cNvPr id="17413" name="Rectangle 5"/>
          <p:cNvSpPr>
            <a:spLocks noGrp="1" noChangeArrowheads="1"/>
          </p:cNvSpPr>
          <p:nvPr>
            <p:ph type="subTitle" idx="1"/>
          </p:nvPr>
        </p:nvSpPr>
        <p:spPr/>
        <p:txBody>
          <a:bodyPr/>
          <a:lstStyle/>
          <a:p>
            <a:pPr>
              <a:lnSpc>
                <a:spcPct val="90000"/>
              </a:lnSpc>
            </a:pPr>
            <a:r>
              <a:rPr lang="en-US"/>
              <a:t>Let’s practice</a:t>
            </a:r>
          </a:p>
          <a:p>
            <a:pPr>
              <a:lnSpc>
                <a:spcPct val="90000"/>
              </a:lnSpc>
            </a:pPr>
            <a:r>
              <a:rPr lang="en-US"/>
              <a:t>One paragraph at a time…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152400"/>
            <a:ext cx="6870700" cy="685800"/>
          </a:xfrm>
        </p:spPr>
        <p:txBody>
          <a:bodyPr/>
          <a:lstStyle/>
          <a:p>
            <a:r>
              <a:rPr lang="en-US" sz="4000"/>
              <a:t>Example paragraphs…</a:t>
            </a:r>
          </a:p>
        </p:txBody>
      </p:sp>
      <p:sp>
        <p:nvSpPr>
          <p:cNvPr id="21507" name="Rectangle 3"/>
          <p:cNvSpPr>
            <a:spLocks noGrp="1" noChangeArrowheads="1"/>
          </p:cNvSpPr>
          <p:nvPr>
            <p:ph type="body" idx="1"/>
          </p:nvPr>
        </p:nvSpPr>
        <p:spPr>
          <a:xfrm>
            <a:off x="304800" y="838200"/>
            <a:ext cx="8382000" cy="4648200"/>
          </a:xfrm>
        </p:spPr>
        <p:txBody>
          <a:bodyPr/>
          <a:lstStyle/>
          <a:p>
            <a:pPr>
              <a:buFontTx/>
              <a:buNone/>
            </a:pPr>
            <a:r>
              <a:rPr lang="en-US"/>
              <a:t>A tornado is a powerful, twisting windstorm.  It begins high in the air, among the winds of a giant storm cloud.  People who have watched a tornado’s howling winds reach down from the sky have said it’s the most frightening thing they have ever seen.  In some parts of the United States, these windstorms are called twisters or cyclones.</a:t>
            </a:r>
          </a:p>
        </p:txBody>
      </p:sp>
      <p:sp>
        <p:nvSpPr>
          <p:cNvPr id="21508" name="Text Box 4"/>
          <p:cNvSpPr txBox="1">
            <a:spLocks noChangeArrowheads="1"/>
          </p:cNvSpPr>
          <p:nvPr/>
        </p:nvSpPr>
        <p:spPr bwMode="auto">
          <a:xfrm>
            <a:off x="6994525" y="1641475"/>
            <a:ext cx="1539875" cy="366713"/>
          </a:xfrm>
          <a:prstGeom prst="rect">
            <a:avLst/>
          </a:prstGeom>
          <a:noFill/>
          <a:ln w="9525">
            <a:noFill/>
            <a:miter lim="800000"/>
            <a:headEnd/>
            <a:tailEnd/>
          </a:ln>
          <a:effectLst/>
        </p:spPr>
        <p:txBody>
          <a:bodyPr>
            <a:spAutoFit/>
          </a:bodyPr>
          <a:lstStyle/>
          <a:p>
            <a:pPr eaLnBrk="1" hangingPunct="1"/>
            <a:endParaRPr lang="en-US"/>
          </a:p>
        </p:txBody>
      </p:sp>
      <p:sp>
        <p:nvSpPr>
          <p:cNvPr id="21511" name="Rectangle 7"/>
          <p:cNvSpPr>
            <a:spLocks noChangeArrowheads="1"/>
          </p:cNvSpPr>
          <p:nvPr/>
        </p:nvSpPr>
        <p:spPr bwMode="auto">
          <a:xfrm>
            <a:off x="381000" y="990600"/>
            <a:ext cx="6248400" cy="304800"/>
          </a:xfrm>
          <a:prstGeom prst="rect">
            <a:avLst/>
          </a:prstGeom>
          <a:solidFill>
            <a:srgbClr val="FFFF00">
              <a:alpha val="50000"/>
            </a:srgbClr>
          </a:solidFill>
          <a:ln w="9525">
            <a:noFill/>
            <a:miter lim="800000"/>
            <a:headEnd/>
            <a:tailEnd/>
          </a:ln>
          <a:effectLst/>
        </p:spPr>
        <p:txBody>
          <a:bodyPr wrap="none" anchor="ctr"/>
          <a:lstStyle/>
          <a:p>
            <a:endParaRPr lang="en-US"/>
          </a:p>
        </p:txBody>
      </p:sp>
      <p:sp>
        <p:nvSpPr>
          <p:cNvPr id="21512" name="Rectangle 8"/>
          <p:cNvSpPr>
            <a:spLocks noChangeArrowheads="1"/>
          </p:cNvSpPr>
          <p:nvPr/>
        </p:nvSpPr>
        <p:spPr bwMode="auto">
          <a:xfrm>
            <a:off x="609600" y="1524000"/>
            <a:ext cx="2209800" cy="304800"/>
          </a:xfrm>
          <a:prstGeom prst="rect">
            <a:avLst/>
          </a:prstGeom>
          <a:solidFill>
            <a:srgbClr val="FFFF00">
              <a:alpha val="50000"/>
            </a:srgbClr>
          </a:solidFill>
          <a:ln w="9525">
            <a:noFill/>
            <a:miter lim="800000"/>
            <a:headEnd/>
            <a:tailEnd/>
          </a:ln>
          <a:effectLst/>
        </p:spPr>
        <p:txBody>
          <a:bodyPr wrap="none" anchor="ctr"/>
          <a:lstStyle/>
          <a:p>
            <a:endParaRPr lang="en-US"/>
          </a:p>
        </p:txBody>
      </p:sp>
      <p:sp>
        <p:nvSpPr>
          <p:cNvPr id="21514" name="Rectangle 10"/>
          <p:cNvSpPr>
            <a:spLocks noChangeArrowheads="1"/>
          </p:cNvSpPr>
          <p:nvPr/>
        </p:nvSpPr>
        <p:spPr bwMode="auto">
          <a:xfrm>
            <a:off x="4800600" y="1981200"/>
            <a:ext cx="3505200" cy="304800"/>
          </a:xfrm>
          <a:prstGeom prst="rect">
            <a:avLst/>
          </a:prstGeom>
          <a:solidFill>
            <a:srgbClr val="FFFF00">
              <a:alpha val="50000"/>
            </a:srgbClr>
          </a:solidFill>
          <a:ln w="9525">
            <a:noFill/>
            <a:miter lim="800000"/>
            <a:headEnd/>
            <a:tailEnd/>
          </a:ln>
          <a:effectLst/>
        </p:spPr>
        <p:txBody>
          <a:bodyPr wrap="none" anchor="ctr"/>
          <a:lstStyle/>
          <a:p>
            <a:endParaRPr lang="en-US"/>
          </a:p>
        </p:txBody>
      </p:sp>
      <p:sp>
        <p:nvSpPr>
          <p:cNvPr id="21515" name="Rectangle 11"/>
          <p:cNvSpPr>
            <a:spLocks noChangeArrowheads="1"/>
          </p:cNvSpPr>
          <p:nvPr/>
        </p:nvSpPr>
        <p:spPr bwMode="auto">
          <a:xfrm>
            <a:off x="5105400" y="3429000"/>
            <a:ext cx="2209800" cy="381000"/>
          </a:xfrm>
          <a:prstGeom prst="rect">
            <a:avLst/>
          </a:prstGeom>
          <a:solidFill>
            <a:srgbClr val="FFFF00">
              <a:alpha val="50000"/>
            </a:srgbClr>
          </a:solidFill>
          <a:ln w="9525">
            <a:noFill/>
            <a:miter lim="800000"/>
            <a:headEnd/>
            <a:tailEnd/>
          </a:ln>
          <a:effectLst/>
        </p:spPr>
        <p:txBody>
          <a:bodyPr wrap="none" anchor="ctr"/>
          <a:lstStyle/>
          <a:p>
            <a:endParaRPr lang="en-US"/>
          </a:p>
        </p:txBody>
      </p:sp>
      <p:sp>
        <p:nvSpPr>
          <p:cNvPr id="21516" name="Rectangle 12"/>
          <p:cNvSpPr>
            <a:spLocks noChangeArrowheads="1"/>
          </p:cNvSpPr>
          <p:nvPr/>
        </p:nvSpPr>
        <p:spPr bwMode="auto">
          <a:xfrm>
            <a:off x="1981200" y="4953000"/>
            <a:ext cx="3962400" cy="304800"/>
          </a:xfrm>
          <a:prstGeom prst="rect">
            <a:avLst/>
          </a:prstGeom>
          <a:solidFill>
            <a:srgbClr val="FFFF00">
              <a:alpha val="50000"/>
            </a:srgbClr>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11"/>
                                        </p:tgtEl>
                                        <p:attrNameLst>
                                          <p:attrName>style.visibility</p:attrName>
                                        </p:attrNameLst>
                                      </p:cBhvr>
                                      <p:to>
                                        <p:strVal val="visible"/>
                                      </p:to>
                                    </p:set>
                                    <p:animEffect transition="in" filter="blinds(horizontal)">
                                      <p:cBhvr>
                                        <p:cTn id="7" dur="500"/>
                                        <p:tgtEl>
                                          <p:spTgt spid="215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512"/>
                                        </p:tgtEl>
                                        <p:attrNameLst>
                                          <p:attrName>style.visibility</p:attrName>
                                        </p:attrNameLst>
                                      </p:cBhvr>
                                      <p:to>
                                        <p:strVal val="visible"/>
                                      </p:to>
                                    </p:set>
                                    <p:animEffect transition="in" filter="blinds(horizontal)">
                                      <p:cBhvr>
                                        <p:cTn id="12" dur="500"/>
                                        <p:tgtEl>
                                          <p:spTgt spid="215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514"/>
                                        </p:tgtEl>
                                        <p:attrNameLst>
                                          <p:attrName>style.visibility</p:attrName>
                                        </p:attrNameLst>
                                      </p:cBhvr>
                                      <p:to>
                                        <p:strVal val="visible"/>
                                      </p:to>
                                    </p:set>
                                    <p:animEffect transition="in" filter="blinds(horizontal)">
                                      <p:cBhvr>
                                        <p:cTn id="17" dur="500"/>
                                        <p:tgtEl>
                                          <p:spTgt spid="2151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1515"/>
                                        </p:tgtEl>
                                        <p:attrNameLst>
                                          <p:attrName>style.visibility</p:attrName>
                                        </p:attrNameLst>
                                      </p:cBhvr>
                                      <p:to>
                                        <p:strVal val="visible"/>
                                      </p:to>
                                    </p:set>
                                    <p:animEffect transition="in" filter="blinds(horizontal)">
                                      <p:cBhvr>
                                        <p:cTn id="22" dur="500"/>
                                        <p:tgtEl>
                                          <p:spTgt spid="2151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1516"/>
                                        </p:tgtEl>
                                        <p:attrNameLst>
                                          <p:attrName>style.visibility</p:attrName>
                                        </p:attrNameLst>
                                      </p:cBhvr>
                                      <p:to>
                                        <p:strVal val="visible"/>
                                      </p:to>
                                    </p:set>
                                    <p:animEffect transition="in" filter="blinds(horizontal)">
                                      <p:cBhvr>
                                        <p:cTn id="27" dur="500"/>
                                        <p:tgtEl>
                                          <p:spTgt spid="21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1" grpId="0" animBg="1"/>
      <p:bldP spid="21512" grpId="0" animBg="1"/>
      <p:bldP spid="21514" grpId="0" animBg="1"/>
      <p:bldP spid="21515" grpId="0" animBg="1"/>
      <p:bldP spid="215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3" name="Rectangle 13"/>
          <p:cNvSpPr>
            <a:spLocks noGrp="1" noChangeArrowheads="1"/>
          </p:cNvSpPr>
          <p:nvPr>
            <p:ph type="title"/>
          </p:nvPr>
        </p:nvSpPr>
        <p:spPr>
          <a:xfrm>
            <a:off x="0" y="304800"/>
            <a:ext cx="9144000" cy="990600"/>
          </a:xfrm>
        </p:spPr>
        <p:txBody>
          <a:bodyPr/>
          <a:lstStyle/>
          <a:p>
            <a:r>
              <a:rPr lang="en-US" sz="4000"/>
              <a:t>Main idea and supporting details</a:t>
            </a:r>
          </a:p>
        </p:txBody>
      </p:sp>
      <p:graphicFrame>
        <p:nvGraphicFramePr>
          <p:cNvPr id="30725" name="Organization Chart 5"/>
          <p:cNvGraphicFramePr>
            <a:graphicFrameLocks/>
          </p:cNvGraphicFramePr>
          <p:nvPr>
            <p:ph idx="1"/>
          </p:nvPr>
        </p:nvGraphicFramePr>
        <p:xfrm>
          <a:off x="228600" y="1828800"/>
          <a:ext cx="8610600" cy="3657600"/>
        </p:xfrm>
        <a:graphic>
          <a:graphicData uri="http://schemas.openxmlformats.org/drawingml/2006/compatibility">
            <com:legacyDrawing xmlns:com="http://schemas.openxmlformats.org/drawingml/2006/compatibility" spid="_x0000_s3072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Sentence Summary…</a:t>
            </a:r>
          </a:p>
        </p:txBody>
      </p:sp>
      <p:sp>
        <p:nvSpPr>
          <p:cNvPr id="25603" name="Rectangle 3"/>
          <p:cNvSpPr>
            <a:spLocks noGrp="1" noChangeArrowheads="1"/>
          </p:cNvSpPr>
          <p:nvPr>
            <p:ph type="body" idx="1"/>
          </p:nvPr>
        </p:nvSpPr>
        <p:spPr>
          <a:xfrm>
            <a:off x="685800" y="2590800"/>
            <a:ext cx="7696200" cy="2895600"/>
          </a:xfrm>
        </p:spPr>
        <p:txBody>
          <a:bodyPr/>
          <a:lstStyle/>
          <a:p>
            <a:pPr>
              <a:lnSpc>
                <a:spcPct val="90000"/>
              </a:lnSpc>
              <a:buFontTx/>
              <a:buNone/>
            </a:pPr>
            <a:r>
              <a:rPr lang="en-US" sz="4000"/>
              <a:t>Tornadoes are frightening, powerful, twisting windstorms sometimes called twisters or cyclones that start in giant storm clouds.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Tornadoes cont…</a:t>
            </a:r>
          </a:p>
        </p:txBody>
      </p:sp>
      <p:sp>
        <p:nvSpPr>
          <p:cNvPr id="22531" name="Rectangle 3"/>
          <p:cNvSpPr>
            <a:spLocks noGrp="1" noChangeArrowheads="1"/>
          </p:cNvSpPr>
          <p:nvPr>
            <p:ph type="body" idx="1"/>
          </p:nvPr>
        </p:nvSpPr>
        <p:spPr/>
        <p:txBody>
          <a:bodyPr/>
          <a:lstStyle/>
          <a:p>
            <a:pPr>
              <a:buFontTx/>
              <a:buNone/>
            </a:pPr>
            <a:r>
              <a:rPr lang="en-US"/>
              <a:t>Tornadoes are not the only whirling windstorms that move through the earth’s air.  Dust devils, hurricanes and typhoons all have twisting winds.  But these windstorms differ from tornadoes in important ways.</a:t>
            </a:r>
          </a:p>
        </p:txBody>
      </p:sp>
      <p:sp>
        <p:nvSpPr>
          <p:cNvPr id="22534" name="Rectangle 6"/>
          <p:cNvSpPr>
            <a:spLocks noChangeArrowheads="1"/>
          </p:cNvSpPr>
          <p:nvPr/>
        </p:nvSpPr>
        <p:spPr bwMode="auto">
          <a:xfrm>
            <a:off x="6019800" y="1905000"/>
            <a:ext cx="1524000" cy="381000"/>
          </a:xfrm>
          <a:prstGeom prst="rect">
            <a:avLst/>
          </a:prstGeom>
          <a:solidFill>
            <a:srgbClr val="FFFF00">
              <a:alpha val="50000"/>
            </a:srgbClr>
          </a:solidFill>
          <a:ln w="9525">
            <a:noFill/>
            <a:miter lim="800000"/>
            <a:headEnd/>
            <a:tailEnd/>
          </a:ln>
          <a:effectLst/>
        </p:spPr>
        <p:txBody>
          <a:bodyPr wrap="none" anchor="ctr"/>
          <a:lstStyle/>
          <a:p>
            <a:endParaRPr lang="en-US"/>
          </a:p>
        </p:txBody>
      </p:sp>
      <p:sp>
        <p:nvSpPr>
          <p:cNvPr id="22535" name="Rectangle 7"/>
          <p:cNvSpPr>
            <a:spLocks noChangeArrowheads="1"/>
          </p:cNvSpPr>
          <p:nvPr/>
        </p:nvSpPr>
        <p:spPr bwMode="auto">
          <a:xfrm>
            <a:off x="3276600" y="2895600"/>
            <a:ext cx="4572000" cy="457200"/>
          </a:xfrm>
          <a:prstGeom prst="rect">
            <a:avLst/>
          </a:prstGeom>
          <a:solidFill>
            <a:srgbClr val="FFFF00">
              <a:alpha val="50000"/>
            </a:srgbClr>
          </a:solidFill>
          <a:ln w="9525">
            <a:noFill/>
            <a:miter lim="800000"/>
            <a:headEnd/>
            <a:tailEnd/>
          </a:ln>
          <a:effectLst/>
        </p:spPr>
        <p:txBody>
          <a:bodyPr wrap="none" anchor="ctr"/>
          <a:lstStyle/>
          <a:p>
            <a:endParaRPr lang="en-US"/>
          </a:p>
        </p:txBody>
      </p:sp>
      <p:sp>
        <p:nvSpPr>
          <p:cNvPr id="22537" name="Rectangle 9"/>
          <p:cNvSpPr>
            <a:spLocks noChangeArrowheads="1"/>
          </p:cNvSpPr>
          <p:nvPr/>
        </p:nvSpPr>
        <p:spPr bwMode="auto">
          <a:xfrm>
            <a:off x="914400" y="3429000"/>
            <a:ext cx="7086600" cy="381000"/>
          </a:xfrm>
          <a:prstGeom prst="rect">
            <a:avLst/>
          </a:prstGeom>
          <a:solidFill>
            <a:srgbClr val="FFFF00">
              <a:alpha val="50000"/>
            </a:srgbClr>
          </a:solidFill>
          <a:ln w="9525">
            <a:noFill/>
            <a:miter lim="800000"/>
            <a:headEnd/>
            <a:tailEnd/>
          </a:ln>
          <a:effectLst/>
        </p:spPr>
        <p:txBody>
          <a:bodyPr wrap="none" anchor="ctr"/>
          <a:lstStyle/>
          <a:p>
            <a:endParaRPr lang="en-US"/>
          </a:p>
        </p:txBody>
      </p:sp>
      <p:sp>
        <p:nvSpPr>
          <p:cNvPr id="22538" name="Rectangle 10"/>
          <p:cNvSpPr>
            <a:spLocks noChangeArrowheads="1"/>
          </p:cNvSpPr>
          <p:nvPr/>
        </p:nvSpPr>
        <p:spPr bwMode="auto">
          <a:xfrm>
            <a:off x="5334000" y="3886200"/>
            <a:ext cx="2286000" cy="381000"/>
          </a:xfrm>
          <a:prstGeom prst="rect">
            <a:avLst/>
          </a:prstGeom>
          <a:solidFill>
            <a:srgbClr val="FFFF00">
              <a:alpha val="50000"/>
            </a:srgbClr>
          </a:solidFill>
          <a:ln w="9525">
            <a:noFill/>
            <a:miter lim="800000"/>
            <a:headEnd/>
            <a:tailEnd/>
          </a:ln>
          <a:effectLst/>
        </p:spPr>
        <p:txBody>
          <a:bodyPr wrap="none" anchor="ctr"/>
          <a:lstStyle/>
          <a:p>
            <a:endParaRPr lang="en-US"/>
          </a:p>
        </p:txBody>
      </p:sp>
      <p:sp>
        <p:nvSpPr>
          <p:cNvPr id="22539" name="Rectangle 11"/>
          <p:cNvSpPr>
            <a:spLocks noChangeArrowheads="1"/>
          </p:cNvSpPr>
          <p:nvPr/>
        </p:nvSpPr>
        <p:spPr bwMode="auto">
          <a:xfrm>
            <a:off x="1066800" y="4343400"/>
            <a:ext cx="1981200" cy="533400"/>
          </a:xfrm>
          <a:prstGeom prst="rect">
            <a:avLst/>
          </a:prstGeom>
          <a:solidFill>
            <a:srgbClr val="FFFF00">
              <a:alpha val="50000"/>
            </a:srgbClr>
          </a:solidFill>
          <a:ln w="9525">
            <a:noFill/>
            <a:miter lim="800000"/>
            <a:headEnd/>
            <a:tailEnd/>
          </a:ln>
          <a:effectLst/>
        </p:spPr>
        <p:txBody>
          <a:bodyPr wrap="none" anchor="ctr"/>
          <a:lstStyle/>
          <a:p>
            <a:endParaRPr lang="en-US"/>
          </a:p>
        </p:txBody>
      </p:sp>
      <p:sp>
        <p:nvSpPr>
          <p:cNvPr id="22540" name="Rectangle 12"/>
          <p:cNvSpPr>
            <a:spLocks noChangeArrowheads="1"/>
          </p:cNvSpPr>
          <p:nvPr/>
        </p:nvSpPr>
        <p:spPr bwMode="auto">
          <a:xfrm>
            <a:off x="990600" y="2362200"/>
            <a:ext cx="2286000" cy="533400"/>
          </a:xfrm>
          <a:prstGeom prst="rect">
            <a:avLst/>
          </a:prstGeom>
          <a:solidFill>
            <a:srgbClr val="FFFF00">
              <a:alpha val="50000"/>
            </a:srgbClr>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4"/>
                                        </p:tgtEl>
                                        <p:attrNameLst>
                                          <p:attrName>style.visibility</p:attrName>
                                        </p:attrNameLst>
                                      </p:cBhvr>
                                      <p:to>
                                        <p:strVal val="visible"/>
                                      </p:to>
                                    </p:set>
                                    <p:animEffect transition="in" filter="blinds(horizontal)">
                                      <p:cBhvr>
                                        <p:cTn id="7" dur="500"/>
                                        <p:tgtEl>
                                          <p:spTgt spid="2253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540"/>
                                        </p:tgtEl>
                                        <p:attrNameLst>
                                          <p:attrName>style.visibility</p:attrName>
                                        </p:attrNameLst>
                                      </p:cBhvr>
                                      <p:to>
                                        <p:strVal val="visible"/>
                                      </p:to>
                                    </p:set>
                                    <p:animEffect transition="in" filter="blinds(horizontal)">
                                      <p:cBhvr>
                                        <p:cTn id="12" dur="500"/>
                                        <p:tgtEl>
                                          <p:spTgt spid="2254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535"/>
                                        </p:tgtEl>
                                        <p:attrNameLst>
                                          <p:attrName>style.visibility</p:attrName>
                                        </p:attrNameLst>
                                      </p:cBhvr>
                                      <p:to>
                                        <p:strVal val="visible"/>
                                      </p:to>
                                    </p:set>
                                    <p:animEffect transition="in" filter="blinds(horizontal)">
                                      <p:cBhvr>
                                        <p:cTn id="17" dur="500"/>
                                        <p:tgtEl>
                                          <p:spTgt spid="2253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537"/>
                                        </p:tgtEl>
                                        <p:attrNameLst>
                                          <p:attrName>style.visibility</p:attrName>
                                        </p:attrNameLst>
                                      </p:cBhvr>
                                      <p:to>
                                        <p:strVal val="visible"/>
                                      </p:to>
                                    </p:set>
                                    <p:animEffect transition="in" filter="blinds(horizontal)">
                                      <p:cBhvr>
                                        <p:cTn id="22" dur="500"/>
                                        <p:tgtEl>
                                          <p:spTgt spid="2253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2538"/>
                                        </p:tgtEl>
                                        <p:attrNameLst>
                                          <p:attrName>style.visibility</p:attrName>
                                        </p:attrNameLst>
                                      </p:cBhvr>
                                      <p:to>
                                        <p:strVal val="visible"/>
                                      </p:to>
                                    </p:set>
                                    <p:animEffect transition="in" filter="blinds(horizontal)">
                                      <p:cBhvr>
                                        <p:cTn id="27" dur="500"/>
                                        <p:tgtEl>
                                          <p:spTgt spid="2253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2539"/>
                                        </p:tgtEl>
                                        <p:attrNameLst>
                                          <p:attrName>style.visibility</p:attrName>
                                        </p:attrNameLst>
                                      </p:cBhvr>
                                      <p:to>
                                        <p:strVal val="visible"/>
                                      </p:to>
                                    </p:set>
                                    <p:animEffect transition="in" filter="blinds(horizontal)">
                                      <p:cBhvr>
                                        <p:cTn id="32" dur="500"/>
                                        <p:tgtEl>
                                          <p:spTgt spid="22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4" grpId="0" animBg="1"/>
      <p:bldP spid="22535" grpId="0" animBg="1"/>
      <p:bldP spid="22537" grpId="0" animBg="1"/>
      <p:bldP spid="22538" grpId="0" animBg="1"/>
      <p:bldP spid="22539" grpId="0" animBg="1"/>
      <p:bldP spid="2254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1" name="Rectangle 13"/>
          <p:cNvSpPr>
            <a:spLocks noGrp="1" noChangeArrowheads="1"/>
          </p:cNvSpPr>
          <p:nvPr>
            <p:ph type="title"/>
          </p:nvPr>
        </p:nvSpPr>
        <p:spPr>
          <a:xfrm>
            <a:off x="685800" y="381000"/>
            <a:ext cx="6870700" cy="1219200"/>
          </a:xfrm>
        </p:spPr>
        <p:txBody>
          <a:bodyPr/>
          <a:lstStyle/>
          <a:p>
            <a:r>
              <a:rPr lang="en-US" sz="4000"/>
              <a:t>Main idea and supporting details</a:t>
            </a:r>
          </a:p>
        </p:txBody>
      </p:sp>
      <p:graphicFrame>
        <p:nvGraphicFramePr>
          <p:cNvPr id="32773" name="Organization Chart 5"/>
          <p:cNvGraphicFramePr>
            <a:graphicFrameLocks/>
          </p:cNvGraphicFramePr>
          <p:nvPr>
            <p:ph idx="1"/>
          </p:nvPr>
        </p:nvGraphicFramePr>
        <p:xfrm>
          <a:off x="685800" y="1828800"/>
          <a:ext cx="7696200" cy="3657600"/>
        </p:xfrm>
        <a:graphic>
          <a:graphicData uri="http://schemas.openxmlformats.org/drawingml/2006/compatibility">
            <com:legacyDrawing xmlns:com="http://schemas.openxmlformats.org/drawingml/2006/compatibility" spid="_x0000_s3277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3"/>
                                        </p:tgtEl>
                                        <p:attrNameLst>
                                          <p:attrName>style.visibility</p:attrName>
                                        </p:attrNameLst>
                                      </p:cBhvr>
                                      <p:to>
                                        <p:strVal val="visible"/>
                                      </p:to>
                                    </p:set>
                                    <p:animEffect transition="in" filter="blinds(horizontal)">
                                      <p:cBhvr>
                                        <p:cTn id="7" dur="500"/>
                                        <p:tgtEl>
                                          <p:spTgt spid="32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Dgm spid="3277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Sentence Summary…</a:t>
            </a:r>
          </a:p>
        </p:txBody>
      </p:sp>
      <p:sp>
        <p:nvSpPr>
          <p:cNvPr id="26627" name="Rectangle 3"/>
          <p:cNvSpPr>
            <a:spLocks noGrp="1" noChangeArrowheads="1"/>
          </p:cNvSpPr>
          <p:nvPr>
            <p:ph type="body" idx="1"/>
          </p:nvPr>
        </p:nvSpPr>
        <p:spPr/>
        <p:txBody>
          <a:bodyPr/>
          <a:lstStyle/>
          <a:p>
            <a:pPr>
              <a:buFontTx/>
              <a:buNone/>
            </a:pPr>
            <a:endParaRPr lang="en-US"/>
          </a:p>
          <a:p>
            <a:pPr>
              <a:buFontTx/>
              <a:buNone/>
            </a:pPr>
            <a:r>
              <a:rPr lang="en-US" sz="3600"/>
              <a:t>Dust devils, hurricanes and typhoons also have twisting winds, but they are different from tornadoes.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152400"/>
            <a:ext cx="6870700" cy="838200"/>
          </a:xfrm>
        </p:spPr>
        <p:txBody>
          <a:bodyPr/>
          <a:lstStyle/>
          <a:p>
            <a:r>
              <a:rPr lang="en-US"/>
              <a:t>Tornadoes cont…</a:t>
            </a:r>
          </a:p>
        </p:txBody>
      </p:sp>
      <p:sp>
        <p:nvSpPr>
          <p:cNvPr id="23555" name="Rectangle 3"/>
          <p:cNvSpPr>
            <a:spLocks noGrp="1" noChangeArrowheads="1"/>
          </p:cNvSpPr>
          <p:nvPr>
            <p:ph type="body" idx="1"/>
          </p:nvPr>
        </p:nvSpPr>
        <p:spPr>
          <a:xfrm>
            <a:off x="381000" y="1143000"/>
            <a:ext cx="8534400" cy="4343400"/>
          </a:xfrm>
        </p:spPr>
        <p:txBody>
          <a:bodyPr/>
          <a:lstStyle/>
          <a:p>
            <a:pPr>
              <a:buFontTx/>
              <a:buNone/>
            </a:pPr>
            <a:r>
              <a:rPr lang="en-US"/>
              <a:t>Dust devils are the weakest of the swirling windstorms.  Their winds usually spin between 12 and 30 miles per hour.  Most dust devils are less than five feet across, and few last more than a minute or two.  They are often seen in the desert under clear skies.  Dust devils form near ground when certain kinds of winds make hot, rising air start to spin.</a:t>
            </a:r>
          </a:p>
        </p:txBody>
      </p:sp>
      <p:sp>
        <p:nvSpPr>
          <p:cNvPr id="23556" name="Rectangle 4"/>
          <p:cNvSpPr>
            <a:spLocks noChangeArrowheads="1"/>
          </p:cNvSpPr>
          <p:nvPr/>
        </p:nvSpPr>
        <p:spPr bwMode="auto">
          <a:xfrm>
            <a:off x="304800" y="1143000"/>
            <a:ext cx="5486400" cy="533400"/>
          </a:xfrm>
          <a:prstGeom prst="rect">
            <a:avLst/>
          </a:prstGeom>
          <a:solidFill>
            <a:srgbClr val="FFFF00">
              <a:alpha val="50000"/>
            </a:srgbClr>
          </a:solidFill>
          <a:ln w="9525">
            <a:noFill/>
            <a:miter lim="800000"/>
            <a:headEnd/>
            <a:tailEnd/>
          </a:ln>
          <a:effectLst/>
        </p:spPr>
        <p:txBody>
          <a:bodyPr wrap="none" anchor="ctr"/>
          <a:lstStyle/>
          <a:p>
            <a:endParaRPr lang="en-US"/>
          </a:p>
        </p:txBody>
      </p:sp>
      <p:sp>
        <p:nvSpPr>
          <p:cNvPr id="23557" name="Rectangle 5"/>
          <p:cNvSpPr>
            <a:spLocks noChangeArrowheads="1"/>
          </p:cNvSpPr>
          <p:nvPr/>
        </p:nvSpPr>
        <p:spPr bwMode="auto">
          <a:xfrm>
            <a:off x="2514600" y="2209800"/>
            <a:ext cx="4876800" cy="457200"/>
          </a:xfrm>
          <a:prstGeom prst="rect">
            <a:avLst/>
          </a:prstGeom>
          <a:solidFill>
            <a:srgbClr val="FFFF00">
              <a:alpha val="50000"/>
            </a:srgbClr>
          </a:solidFill>
          <a:ln w="9525">
            <a:noFill/>
            <a:miter lim="800000"/>
            <a:headEnd/>
            <a:tailEnd/>
          </a:ln>
          <a:effectLst/>
        </p:spPr>
        <p:txBody>
          <a:bodyPr wrap="none" anchor="ctr"/>
          <a:lstStyle/>
          <a:p>
            <a:endParaRPr lang="en-US"/>
          </a:p>
        </p:txBody>
      </p:sp>
      <p:sp>
        <p:nvSpPr>
          <p:cNvPr id="23558" name="Rectangle 6"/>
          <p:cNvSpPr>
            <a:spLocks noChangeArrowheads="1"/>
          </p:cNvSpPr>
          <p:nvPr/>
        </p:nvSpPr>
        <p:spPr bwMode="auto">
          <a:xfrm>
            <a:off x="5410200" y="2667000"/>
            <a:ext cx="3276600" cy="457200"/>
          </a:xfrm>
          <a:prstGeom prst="rect">
            <a:avLst/>
          </a:prstGeom>
          <a:solidFill>
            <a:srgbClr val="FFFF00">
              <a:alpha val="50000"/>
            </a:srgbClr>
          </a:solidFill>
          <a:ln w="9525">
            <a:noFill/>
            <a:miter lim="800000"/>
            <a:headEnd/>
            <a:tailEnd/>
          </a:ln>
          <a:effectLst/>
        </p:spPr>
        <p:txBody>
          <a:bodyPr wrap="none" anchor="ctr"/>
          <a:lstStyle/>
          <a:p>
            <a:endParaRPr lang="en-US"/>
          </a:p>
        </p:txBody>
      </p:sp>
      <p:sp>
        <p:nvSpPr>
          <p:cNvPr id="23559" name="Rectangle 7"/>
          <p:cNvSpPr>
            <a:spLocks noChangeArrowheads="1"/>
          </p:cNvSpPr>
          <p:nvPr/>
        </p:nvSpPr>
        <p:spPr bwMode="auto">
          <a:xfrm>
            <a:off x="5486400" y="3276600"/>
            <a:ext cx="2895600" cy="304800"/>
          </a:xfrm>
          <a:prstGeom prst="rect">
            <a:avLst/>
          </a:prstGeom>
          <a:solidFill>
            <a:srgbClr val="FFFF00">
              <a:alpha val="50000"/>
            </a:srgbClr>
          </a:solidFill>
          <a:ln w="9525">
            <a:noFill/>
            <a:miter lim="800000"/>
            <a:headEnd/>
            <a:tailEnd/>
          </a:ln>
          <a:effectLst/>
        </p:spPr>
        <p:txBody>
          <a:bodyPr wrap="none" anchor="ctr"/>
          <a:lstStyle/>
          <a:p>
            <a:endParaRPr lang="en-US"/>
          </a:p>
        </p:txBody>
      </p:sp>
      <p:sp>
        <p:nvSpPr>
          <p:cNvPr id="23560" name="Rectangle 8"/>
          <p:cNvSpPr>
            <a:spLocks noChangeArrowheads="1"/>
          </p:cNvSpPr>
          <p:nvPr/>
        </p:nvSpPr>
        <p:spPr bwMode="auto">
          <a:xfrm>
            <a:off x="6400800" y="4114800"/>
            <a:ext cx="2286000" cy="533400"/>
          </a:xfrm>
          <a:prstGeom prst="rect">
            <a:avLst/>
          </a:prstGeom>
          <a:solidFill>
            <a:srgbClr val="FFFF00">
              <a:alpha val="50000"/>
            </a:srgbClr>
          </a:solidFill>
          <a:ln w="9525">
            <a:noFill/>
            <a:miter lim="800000"/>
            <a:headEnd/>
            <a:tailEnd/>
          </a:ln>
          <a:effectLst/>
        </p:spPr>
        <p:txBody>
          <a:bodyPr wrap="none" anchor="ctr"/>
          <a:lstStyle/>
          <a:p>
            <a:endParaRPr lang="en-US"/>
          </a:p>
        </p:txBody>
      </p:sp>
      <p:sp>
        <p:nvSpPr>
          <p:cNvPr id="23562" name="Rectangle 10"/>
          <p:cNvSpPr>
            <a:spLocks noChangeArrowheads="1"/>
          </p:cNvSpPr>
          <p:nvPr/>
        </p:nvSpPr>
        <p:spPr bwMode="auto">
          <a:xfrm>
            <a:off x="7239000" y="4648200"/>
            <a:ext cx="685800" cy="381000"/>
          </a:xfrm>
          <a:prstGeom prst="rect">
            <a:avLst/>
          </a:prstGeom>
          <a:solidFill>
            <a:srgbClr val="FFFF00">
              <a:alpha val="50000"/>
            </a:srgbClr>
          </a:solidFill>
          <a:ln w="9525">
            <a:noFill/>
            <a:miter lim="800000"/>
            <a:headEnd/>
            <a:tailEnd/>
          </a:ln>
          <a:effectLst/>
        </p:spPr>
        <p:txBody>
          <a:bodyPr wrap="none" anchor="ctr"/>
          <a:lstStyle/>
          <a:p>
            <a:endParaRPr lang="en-US"/>
          </a:p>
        </p:txBody>
      </p:sp>
      <p:sp>
        <p:nvSpPr>
          <p:cNvPr id="23563" name="Rectangle 11"/>
          <p:cNvSpPr>
            <a:spLocks noChangeArrowheads="1"/>
          </p:cNvSpPr>
          <p:nvPr/>
        </p:nvSpPr>
        <p:spPr bwMode="auto">
          <a:xfrm>
            <a:off x="533400" y="5105400"/>
            <a:ext cx="4800600" cy="609600"/>
          </a:xfrm>
          <a:prstGeom prst="rect">
            <a:avLst/>
          </a:prstGeom>
          <a:solidFill>
            <a:srgbClr val="FFFF00">
              <a:alpha val="50000"/>
            </a:srgbClr>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blinds(horizontal)">
                                      <p:cBhvr>
                                        <p:cTn id="7" dur="500"/>
                                        <p:tgtEl>
                                          <p:spTgt spid="2355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557"/>
                                        </p:tgtEl>
                                        <p:attrNameLst>
                                          <p:attrName>style.visibility</p:attrName>
                                        </p:attrNameLst>
                                      </p:cBhvr>
                                      <p:to>
                                        <p:strVal val="visible"/>
                                      </p:to>
                                    </p:set>
                                    <p:animEffect transition="in" filter="blinds(horizontal)">
                                      <p:cBhvr>
                                        <p:cTn id="12" dur="500"/>
                                        <p:tgtEl>
                                          <p:spTgt spid="2355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3558"/>
                                        </p:tgtEl>
                                        <p:attrNameLst>
                                          <p:attrName>style.visibility</p:attrName>
                                        </p:attrNameLst>
                                      </p:cBhvr>
                                      <p:to>
                                        <p:strVal val="visible"/>
                                      </p:to>
                                    </p:set>
                                    <p:animEffect transition="in" filter="blinds(horizontal)">
                                      <p:cBhvr>
                                        <p:cTn id="17" dur="500"/>
                                        <p:tgtEl>
                                          <p:spTgt spid="2355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3559"/>
                                        </p:tgtEl>
                                        <p:attrNameLst>
                                          <p:attrName>style.visibility</p:attrName>
                                        </p:attrNameLst>
                                      </p:cBhvr>
                                      <p:to>
                                        <p:strVal val="visible"/>
                                      </p:to>
                                    </p:set>
                                    <p:animEffect transition="in" filter="blinds(horizontal)">
                                      <p:cBhvr>
                                        <p:cTn id="22" dur="500"/>
                                        <p:tgtEl>
                                          <p:spTgt spid="2355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3560"/>
                                        </p:tgtEl>
                                        <p:attrNameLst>
                                          <p:attrName>style.visibility</p:attrName>
                                        </p:attrNameLst>
                                      </p:cBhvr>
                                      <p:to>
                                        <p:strVal val="visible"/>
                                      </p:to>
                                    </p:set>
                                    <p:animEffect transition="in" filter="blinds(horizontal)">
                                      <p:cBhvr>
                                        <p:cTn id="27" dur="500"/>
                                        <p:tgtEl>
                                          <p:spTgt spid="2356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3562"/>
                                        </p:tgtEl>
                                        <p:attrNameLst>
                                          <p:attrName>style.visibility</p:attrName>
                                        </p:attrNameLst>
                                      </p:cBhvr>
                                      <p:to>
                                        <p:strVal val="visible"/>
                                      </p:to>
                                    </p:set>
                                    <p:animEffect transition="in" filter="blinds(horizontal)">
                                      <p:cBhvr>
                                        <p:cTn id="32" dur="500"/>
                                        <p:tgtEl>
                                          <p:spTgt spid="2356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3563"/>
                                        </p:tgtEl>
                                        <p:attrNameLst>
                                          <p:attrName>style.visibility</p:attrName>
                                        </p:attrNameLst>
                                      </p:cBhvr>
                                      <p:to>
                                        <p:strVal val="visible"/>
                                      </p:to>
                                    </p:set>
                                    <p:animEffect transition="in" filter="blinds(horizontal)">
                                      <p:cBhvr>
                                        <p:cTn id="37" dur="500"/>
                                        <p:tgtEl>
                                          <p:spTgt spid="235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animBg="1"/>
      <p:bldP spid="23557" grpId="0" animBg="1"/>
      <p:bldP spid="23558" grpId="0" animBg="1"/>
      <p:bldP spid="23559" grpId="0" animBg="1"/>
      <p:bldP spid="23560" grpId="0" animBg="1"/>
      <p:bldP spid="23562" grpId="0" animBg="1"/>
      <p:bldP spid="2356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9" name="Rectangle 13"/>
          <p:cNvSpPr>
            <a:spLocks noGrp="1" noChangeArrowheads="1"/>
          </p:cNvSpPr>
          <p:nvPr>
            <p:ph type="title"/>
          </p:nvPr>
        </p:nvSpPr>
        <p:spPr>
          <a:xfrm>
            <a:off x="685800" y="457200"/>
            <a:ext cx="7848600" cy="762000"/>
          </a:xfrm>
        </p:spPr>
        <p:txBody>
          <a:bodyPr/>
          <a:lstStyle/>
          <a:p>
            <a:r>
              <a:rPr lang="en-US" sz="4000"/>
              <a:t>Main idea and supporting details</a:t>
            </a:r>
          </a:p>
        </p:txBody>
      </p:sp>
      <p:graphicFrame>
        <p:nvGraphicFramePr>
          <p:cNvPr id="34821" name="Organization Chart 5"/>
          <p:cNvGraphicFramePr>
            <a:graphicFrameLocks/>
          </p:cNvGraphicFramePr>
          <p:nvPr>
            <p:ph idx="1"/>
          </p:nvPr>
        </p:nvGraphicFramePr>
        <p:xfrm>
          <a:off x="228600" y="1524000"/>
          <a:ext cx="8458200" cy="3962400"/>
        </p:xfrm>
        <a:graphic>
          <a:graphicData uri="http://schemas.openxmlformats.org/drawingml/2006/compatibility">
            <com:legacyDrawing xmlns:com="http://schemas.openxmlformats.org/drawingml/2006/compatibility" spid="_x0000_s34821"/>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152400"/>
            <a:ext cx="6870700" cy="1143000"/>
          </a:xfrm>
        </p:spPr>
        <p:txBody>
          <a:bodyPr/>
          <a:lstStyle/>
          <a:p>
            <a:r>
              <a:rPr lang="en-US"/>
              <a:t>Sentence summary…</a:t>
            </a:r>
          </a:p>
        </p:txBody>
      </p:sp>
      <p:sp>
        <p:nvSpPr>
          <p:cNvPr id="27651" name="Rectangle 3"/>
          <p:cNvSpPr>
            <a:spLocks noGrp="1" noChangeArrowheads="1"/>
          </p:cNvSpPr>
          <p:nvPr>
            <p:ph type="body" idx="1"/>
          </p:nvPr>
        </p:nvSpPr>
        <p:spPr/>
        <p:txBody>
          <a:bodyPr/>
          <a:lstStyle/>
          <a:p>
            <a:pPr>
              <a:buFontTx/>
              <a:buNone/>
            </a:pPr>
            <a:r>
              <a:rPr lang="en-US"/>
              <a:t>Compared to other wind storms, dust devils are the weakest and least severe.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Summarizing</a:t>
            </a:r>
            <a:br>
              <a:rPr lang="en-US"/>
            </a:br>
            <a:r>
              <a:rPr lang="en-US" sz="3600"/>
              <a:t>Why do it?</a:t>
            </a:r>
          </a:p>
        </p:txBody>
      </p:sp>
      <p:sp>
        <p:nvSpPr>
          <p:cNvPr id="45059" name="Rectangle 3"/>
          <p:cNvSpPr>
            <a:spLocks noGrp="1" noChangeArrowheads="1"/>
          </p:cNvSpPr>
          <p:nvPr>
            <p:ph type="body" idx="1"/>
          </p:nvPr>
        </p:nvSpPr>
        <p:spPr/>
        <p:txBody>
          <a:bodyPr/>
          <a:lstStyle/>
          <a:p>
            <a:pPr>
              <a:lnSpc>
                <a:spcPct val="80000"/>
              </a:lnSpc>
              <a:buFontTx/>
              <a:buNone/>
            </a:pPr>
            <a:r>
              <a:rPr lang="en-US" sz="2800"/>
              <a:t>Comprehension:</a:t>
            </a:r>
          </a:p>
          <a:p>
            <a:pPr>
              <a:lnSpc>
                <a:spcPct val="80000"/>
              </a:lnSpc>
            </a:pPr>
            <a:r>
              <a:rPr lang="en-US" sz="2800"/>
              <a:t>To reduce information to essential ideas in order to:</a:t>
            </a:r>
          </a:p>
          <a:p>
            <a:pPr lvl="1">
              <a:lnSpc>
                <a:spcPct val="80000"/>
              </a:lnSpc>
            </a:pPr>
            <a:r>
              <a:rPr lang="en-US" sz="2400"/>
              <a:t> Understand and learn important information</a:t>
            </a:r>
          </a:p>
          <a:p>
            <a:pPr lvl="1">
              <a:lnSpc>
                <a:spcPct val="80000"/>
              </a:lnSpc>
              <a:buFontTx/>
              <a:buNone/>
            </a:pPr>
            <a:endParaRPr lang="en-US" sz="2400"/>
          </a:p>
          <a:p>
            <a:pPr>
              <a:lnSpc>
                <a:spcPct val="80000"/>
              </a:lnSpc>
              <a:buFontTx/>
              <a:buNone/>
            </a:pPr>
            <a:r>
              <a:rPr lang="en-US" sz="2800"/>
              <a:t>Communication:</a:t>
            </a:r>
          </a:p>
          <a:p>
            <a:pPr>
              <a:lnSpc>
                <a:spcPct val="80000"/>
              </a:lnSpc>
            </a:pPr>
            <a:r>
              <a:rPr lang="en-US" sz="2800"/>
              <a:t>To reduce information to essential ideas in order to:</a:t>
            </a:r>
          </a:p>
          <a:p>
            <a:pPr lvl="1">
              <a:lnSpc>
                <a:spcPct val="80000"/>
              </a:lnSpc>
            </a:pPr>
            <a:r>
              <a:rPr lang="en-US" sz="2400"/>
              <a:t>Expand the breadth or depth of your writing</a:t>
            </a:r>
          </a:p>
          <a:p>
            <a:pPr lvl="1">
              <a:lnSpc>
                <a:spcPct val="80000"/>
              </a:lnSpc>
              <a:buFontTx/>
              <a:buNone/>
            </a:pPr>
            <a:endParaRPr lang="en-US" sz="24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457200" y="533400"/>
            <a:ext cx="8229600" cy="5592763"/>
          </a:xfrm>
        </p:spPr>
        <p:txBody>
          <a:bodyPr/>
          <a:lstStyle/>
          <a:p>
            <a:pPr>
              <a:lnSpc>
                <a:spcPct val="90000"/>
              </a:lnSpc>
              <a:buFontTx/>
              <a:buNone/>
            </a:pPr>
            <a:r>
              <a:rPr lang="en-US" sz="2800"/>
              <a:t>Hurricanes and typhoons are the largest of the swirling windstorms.  The winds of these storms blow about 75 to 150 miles per hour.  They form over warm, tropical oceans and cause heavy rains as well as strong winds.  When a tropical storm like this begins over the Atlantic Ocean or the eastern Pacific Ocean, it is called a hurricane.  The same kind of storm in the western Pacific Ocean or Indian Ocean is called a typhoon.  Hurricanes and typhoons may be several hundred miles wide, travel thousands of miles and last for days.</a:t>
            </a:r>
          </a:p>
        </p:txBody>
      </p:sp>
      <p:sp>
        <p:nvSpPr>
          <p:cNvPr id="24580" name="Rectangle 4"/>
          <p:cNvSpPr>
            <a:spLocks noChangeArrowheads="1"/>
          </p:cNvSpPr>
          <p:nvPr/>
        </p:nvSpPr>
        <p:spPr bwMode="auto">
          <a:xfrm>
            <a:off x="533400" y="609600"/>
            <a:ext cx="4114800" cy="304800"/>
          </a:xfrm>
          <a:prstGeom prst="rect">
            <a:avLst/>
          </a:prstGeom>
          <a:solidFill>
            <a:srgbClr val="FFFF00">
              <a:alpha val="50000"/>
            </a:srgbClr>
          </a:solidFill>
          <a:ln w="9525">
            <a:noFill/>
            <a:miter lim="800000"/>
            <a:headEnd/>
            <a:tailEnd/>
          </a:ln>
          <a:effectLst/>
        </p:spPr>
        <p:txBody>
          <a:bodyPr wrap="none" anchor="ctr"/>
          <a:lstStyle/>
          <a:p>
            <a:endParaRPr lang="en-US"/>
          </a:p>
        </p:txBody>
      </p:sp>
      <p:sp>
        <p:nvSpPr>
          <p:cNvPr id="24581" name="Rectangle 5"/>
          <p:cNvSpPr>
            <a:spLocks noChangeArrowheads="1"/>
          </p:cNvSpPr>
          <p:nvPr/>
        </p:nvSpPr>
        <p:spPr bwMode="auto">
          <a:xfrm>
            <a:off x="6096000" y="533400"/>
            <a:ext cx="1143000" cy="381000"/>
          </a:xfrm>
          <a:prstGeom prst="rect">
            <a:avLst/>
          </a:prstGeom>
          <a:solidFill>
            <a:srgbClr val="FFFF00">
              <a:alpha val="50000"/>
            </a:srgbClr>
          </a:solidFill>
          <a:ln w="9525">
            <a:noFill/>
            <a:miter lim="800000"/>
            <a:headEnd/>
            <a:tailEnd/>
          </a:ln>
          <a:effectLst/>
        </p:spPr>
        <p:txBody>
          <a:bodyPr wrap="none" anchor="ctr"/>
          <a:lstStyle/>
          <a:p>
            <a:endParaRPr lang="en-US"/>
          </a:p>
        </p:txBody>
      </p:sp>
      <p:sp>
        <p:nvSpPr>
          <p:cNvPr id="24582" name="Rectangle 6"/>
          <p:cNvSpPr>
            <a:spLocks noChangeArrowheads="1"/>
          </p:cNvSpPr>
          <p:nvPr/>
        </p:nvSpPr>
        <p:spPr bwMode="auto">
          <a:xfrm>
            <a:off x="4038600" y="1371600"/>
            <a:ext cx="4114800" cy="381000"/>
          </a:xfrm>
          <a:prstGeom prst="rect">
            <a:avLst/>
          </a:prstGeom>
          <a:solidFill>
            <a:srgbClr val="FFFF00">
              <a:alpha val="50000"/>
            </a:srgbClr>
          </a:solidFill>
          <a:ln w="9525">
            <a:noFill/>
            <a:miter lim="800000"/>
            <a:headEnd/>
            <a:tailEnd/>
          </a:ln>
          <a:effectLst/>
        </p:spPr>
        <p:txBody>
          <a:bodyPr wrap="none" anchor="ctr"/>
          <a:lstStyle/>
          <a:p>
            <a:endParaRPr lang="en-US"/>
          </a:p>
        </p:txBody>
      </p:sp>
      <p:sp>
        <p:nvSpPr>
          <p:cNvPr id="24583" name="Rectangle 7"/>
          <p:cNvSpPr>
            <a:spLocks noChangeArrowheads="1"/>
          </p:cNvSpPr>
          <p:nvPr/>
        </p:nvSpPr>
        <p:spPr bwMode="auto">
          <a:xfrm>
            <a:off x="4419600" y="4419600"/>
            <a:ext cx="3505200" cy="381000"/>
          </a:xfrm>
          <a:prstGeom prst="rect">
            <a:avLst/>
          </a:prstGeom>
          <a:solidFill>
            <a:srgbClr val="FFFF00">
              <a:alpha val="50000"/>
            </a:srgbClr>
          </a:solidFill>
          <a:ln w="9525">
            <a:noFill/>
            <a:miter lim="800000"/>
            <a:headEnd/>
            <a:tailEnd/>
          </a:ln>
          <a:effectLst/>
        </p:spPr>
        <p:txBody>
          <a:bodyPr wrap="none" anchor="ctr"/>
          <a:lstStyle/>
          <a:p>
            <a:endParaRPr lang="en-US"/>
          </a:p>
        </p:txBody>
      </p:sp>
      <p:sp>
        <p:nvSpPr>
          <p:cNvPr id="24584" name="Rectangle 8"/>
          <p:cNvSpPr>
            <a:spLocks noChangeArrowheads="1"/>
          </p:cNvSpPr>
          <p:nvPr/>
        </p:nvSpPr>
        <p:spPr bwMode="auto">
          <a:xfrm>
            <a:off x="685800" y="4800600"/>
            <a:ext cx="990600" cy="457200"/>
          </a:xfrm>
          <a:prstGeom prst="rect">
            <a:avLst/>
          </a:prstGeom>
          <a:solidFill>
            <a:srgbClr val="FFFF00">
              <a:alpha val="50000"/>
            </a:srgbClr>
          </a:solidFill>
          <a:ln w="9525">
            <a:noFill/>
            <a:miter lim="800000"/>
            <a:headEnd/>
            <a:tailEnd/>
          </a:ln>
          <a:effectLst/>
        </p:spPr>
        <p:txBody>
          <a:bodyPr wrap="none" anchor="ctr"/>
          <a:lstStyle/>
          <a:p>
            <a:endParaRPr lang="en-US"/>
          </a:p>
        </p:txBody>
      </p:sp>
      <p:sp>
        <p:nvSpPr>
          <p:cNvPr id="24587" name="Rectangle 11"/>
          <p:cNvSpPr>
            <a:spLocks noChangeArrowheads="1"/>
          </p:cNvSpPr>
          <p:nvPr/>
        </p:nvSpPr>
        <p:spPr bwMode="auto">
          <a:xfrm>
            <a:off x="2971800" y="4800600"/>
            <a:ext cx="5105400" cy="457200"/>
          </a:xfrm>
          <a:prstGeom prst="rect">
            <a:avLst/>
          </a:prstGeom>
          <a:solidFill>
            <a:srgbClr val="FFFF00">
              <a:alpha val="50000"/>
            </a:srgbClr>
          </a:solidFill>
          <a:ln w="9525">
            <a:noFill/>
            <a:miter lim="800000"/>
            <a:headEnd/>
            <a:tailEnd/>
          </a:ln>
          <a:effectLst/>
        </p:spPr>
        <p:txBody>
          <a:bodyPr wrap="none" anchor="ctr"/>
          <a:lstStyle/>
          <a:p>
            <a:endParaRPr lang="en-US"/>
          </a:p>
        </p:txBody>
      </p:sp>
      <p:sp>
        <p:nvSpPr>
          <p:cNvPr id="24588" name="Rectangle 12"/>
          <p:cNvSpPr>
            <a:spLocks noChangeArrowheads="1"/>
          </p:cNvSpPr>
          <p:nvPr/>
        </p:nvSpPr>
        <p:spPr bwMode="auto">
          <a:xfrm>
            <a:off x="838200" y="5257800"/>
            <a:ext cx="838200" cy="304800"/>
          </a:xfrm>
          <a:prstGeom prst="rect">
            <a:avLst/>
          </a:prstGeom>
          <a:solidFill>
            <a:srgbClr val="FFFF00">
              <a:alpha val="50000"/>
            </a:srgbClr>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blinds(horizontal)">
                                      <p:cBhvr>
                                        <p:cTn id="7" dur="500"/>
                                        <p:tgtEl>
                                          <p:spTgt spid="2458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4581"/>
                                        </p:tgtEl>
                                        <p:attrNameLst>
                                          <p:attrName>style.visibility</p:attrName>
                                        </p:attrNameLst>
                                      </p:cBhvr>
                                      <p:to>
                                        <p:strVal val="visible"/>
                                      </p:to>
                                    </p:set>
                                    <p:animEffect transition="in" filter="blinds(horizontal)">
                                      <p:cBhvr>
                                        <p:cTn id="12" dur="500"/>
                                        <p:tgtEl>
                                          <p:spTgt spid="2458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4582"/>
                                        </p:tgtEl>
                                        <p:attrNameLst>
                                          <p:attrName>style.visibility</p:attrName>
                                        </p:attrNameLst>
                                      </p:cBhvr>
                                      <p:to>
                                        <p:strVal val="visible"/>
                                      </p:to>
                                    </p:set>
                                    <p:animEffect transition="in" filter="blinds(horizontal)">
                                      <p:cBhvr>
                                        <p:cTn id="17" dur="500"/>
                                        <p:tgtEl>
                                          <p:spTgt spid="2458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4583"/>
                                        </p:tgtEl>
                                        <p:attrNameLst>
                                          <p:attrName>style.visibility</p:attrName>
                                        </p:attrNameLst>
                                      </p:cBhvr>
                                      <p:to>
                                        <p:strVal val="visible"/>
                                      </p:to>
                                    </p:set>
                                    <p:animEffect transition="in" filter="blinds(horizontal)">
                                      <p:cBhvr>
                                        <p:cTn id="22" dur="500"/>
                                        <p:tgtEl>
                                          <p:spTgt spid="2458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4584"/>
                                        </p:tgtEl>
                                        <p:attrNameLst>
                                          <p:attrName>style.visibility</p:attrName>
                                        </p:attrNameLst>
                                      </p:cBhvr>
                                      <p:to>
                                        <p:strVal val="visible"/>
                                      </p:to>
                                    </p:set>
                                    <p:animEffect transition="in" filter="blinds(horizontal)">
                                      <p:cBhvr>
                                        <p:cTn id="27" dur="500"/>
                                        <p:tgtEl>
                                          <p:spTgt spid="2458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4587"/>
                                        </p:tgtEl>
                                        <p:attrNameLst>
                                          <p:attrName>style.visibility</p:attrName>
                                        </p:attrNameLst>
                                      </p:cBhvr>
                                      <p:to>
                                        <p:strVal val="visible"/>
                                      </p:to>
                                    </p:set>
                                    <p:animEffect transition="in" filter="blinds(horizontal)">
                                      <p:cBhvr>
                                        <p:cTn id="32" dur="500"/>
                                        <p:tgtEl>
                                          <p:spTgt spid="2458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4588"/>
                                        </p:tgtEl>
                                        <p:attrNameLst>
                                          <p:attrName>style.visibility</p:attrName>
                                        </p:attrNameLst>
                                      </p:cBhvr>
                                      <p:to>
                                        <p:strVal val="visible"/>
                                      </p:to>
                                    </p:set>
                                    <p:animEffect transition="in" filter="blinds(horizontal)">
                                      <p:cBhvr>
                                        <p:cTn id="37" dur="500"/>
                                        <p:tgtEl>
                                          <p:spTgt spid="245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p:bldP spid="24581" grpId="0" animBg="1"/>
      <p:bldP spid="24582" grpId="0" animBg="1"/>
      <p:bldP spid="24583" grpId="0" animBg="1"/>
      <p:bldP spid="24584" grpId="0" animBg="1"/>
      <p:bldP spid="24587" grpId="0" animBg="1"/>
      <p:bldP spid="2458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7" name="Rectangle 13"/>
          <p:cNvSpPr>
            <a:spLocks noGrp="1" noChangeArrowheads="1"/>
          </p:cNvSpPr>
          <p:nvPr>
            <p:ph type="title"/>
          </p:nvPr>
        </p:nvSpPr>
        <p:spPr>
          <a:xfrm>
            <a:off x="685800" y="152400"/>
            <a:ext cx="7391400" cy="1219200"/>
          </a:xfrm>
        </p:spPr>
        <p:txBody>
          <a:bodyPr/>
          <a:lstStyle/>
          <a:p>
            <a:r>
              <a:rPr lang="en-US" sz="3600"/>
              <a:t>Main idea and supporting details</a:t>
            </a:r>
          </a:p>
        </p:txBody>
      </p:sp>
      <p:graphicFrame>
        <p:nvGraphicFramePr>
          <p:cNvPr id="36869" name="Organization Chart 5"/>
          <p:cNvGraphicFramePr>
            <a:graphicFrameLocks/>
          </p:cNvGraphicFramePr>
          <p:nvPr>
            <p:ph idx="1"/>
          </p:nvPr>
        </p:nvGraphicFramePr>
        <p:xfrm>
          <a:off x="685800" y="1828800"/>
          <a:ext cx="7696200" cy="3657600"/>
        </p:xfrm>
        <a:graphic>
          <a:graphicData uri="http://schemas.openxmlformats.org/drawingml/2006/compatibility">
            <com:legacyDrawing xmlns:com="http://schemas.openxmlformats.org/drawingml/2006/compatibility" spid="_x0000_s36869"/>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869"/>
                                        </p:tgtEl>
                                        <p:attrNameLst>
                                          <p:attrName>style.visibility</p:attrName>
                                        </p:attrNameLst>
                                      </p:cBhvr>
                                      <p:to>
                                        <p:strVal val="visible"/>
                                      </p:to>
                                    </p:set>
                                    <p:animEffect transition="in" filter="blinds(horizontal)">
                                      <p:cBhvr>
                                        <p:cTn id="7" dur="500"/>
                                        <p:tgtEl>
                                          <p:spTgt spid="368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Dgm spid="3686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Sentence Summary…</a:t>
            </a:r>
          </a:p>
        </p:txBody>
      </p:sp>
      <p:sp>
        <p:nvSpPr>
          <p:cNvPr id="28675" name="Rectangle 3"/>
          <p:cNvSpPr>
            <a:spLocks noGrp="1" noChangeArrowheads="1"/>
          </p:cNvSpPr>
          <p:nvPr>
            <p:ph type="body" idx="1"/>
          </p:nvPr>
        </p:nvSpPr>
        <p:spPr>
          <a:xfrm>
            <a:off x="685800" y="2514600"/>
            <a:ext cx="7696200" cy="2971800"/>
          </a:xfrm>
        </p:spPr>
        <p:txBody>
          <a:bodyPr/>
          <a:lstStyle/>
          <a:p>
            <a:pPr>
              <a:buFontTx/>
              <a:buNone/>
            </a:pPr>
            <a:r>
              <a:rPr lang="en-US"/>
              <a:t>In contrast, hurricanes and typhoons are the largest windstorms since they may be hundreds of miles wide, travel very fast for thousands of miles and can last for days.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685800" y="1143000"/>
            <a:ext cx="7696200" cy="4343400"/>
          </a:xfrm>
        </p:spPr>
        <p:txBody>
          <a:bodyPr/>
          <a:lstStyle/>
          <a:p>
            <a:pPr>
              <a:buFontTx/>
              <a:buNone/>
            </a:pPr>
            <a:r>
              <a:rPr lang="en-US"/>
              <a:t>Tornadoes are not as large as hurricanes and typhoons and they don’t travel as far.  In fact, many tornadoes last only a few minutes.  But the spinning winds of a tornado can rip through the air at up to 300 miles per hour.  The winds of a large tornado are the fastest, most dangerous winds on earth.</a:t>
            </a:r>
          </a:p>
        </p:txBody>
      </p:sp>
      <p:sp>
        <p:nvSpPr>
          <p:cNvPr id="20484" name="Rectangle 4"/>
          <p:cNvSpPr>
            <a:spLocks noChangeArrowheads="1"/>
          </p:cNvSpPr>
          <p:nvPr/>
        </p:nvSpPr>
        <p:spPr bwMode="auto">
          <a:xfrm>
            <a:off x="5181600" y="2667000"/>
            <a:ext cx="2362200" cy="533400"/>
          </a:xfrm>
          <a:prstGeom prst="rect">
            <a:avLst/>
          </a:prstGeom>
          <a:solidFill>
            <a:srgbClr val="FFFF00">
              <a:alpha val="50000"/>
            </a:srgbClr>
          </a:solidFill>
          <a:ln w="9525">
            <a:noFill/>
            <a:miter lim="800000"/>
            <a:headEnd/>
            <a:tailEnd/>
          </a:ln>
          <a:effectLst/>
        </p:spPr>
        <p:txBody>
          <a:bodyPr wrap="none" anchor="ctr"/>
          <a:lstStyle/>
          <a:p>
            <a:endParaRPr lang="en-US"/>
          </a:p>
        </p:txBody>
      </p:sp>
      <p:sp>
        <p:nvSpPr>
          <p:cNvPr id="20485" name="Rectangle 5"/>
          <p:cNvSpPr>
            <a:spLocks noChangeArrowheads="1"/>
          </p:cNvSpPr>
          <p:nvPr/>
        </p:nvSpPr>
        <p:spPr bwMode="auto">
          <a:xfrm>
            <a:off x="7086600" y="3657600"/>
            <a:ext cx="838200" cy="381000"/>
          </a:xfrm>
          <a:prstGeom prst="rect">
            <a:avLst/>
          </a:prstGeom>
          <a:solidFill>
            <a:srgbClr val="FFFF00">
              <a:alpha val="50000"/>
            </a:srgbClr>
          </a:solidFill>
          <a:ln w="9525">
            <a:noFill/>
            <a:miter lim="800000"/>
            <a:headEnd/>
            <a:tailEnd/>
          </a:ln>
          <a:effectLst/>
        </p:spPr>
        <p:txBody>
          <a:bodyPr wrap="none" anchor="ctr"/>
          <a:lstStyle/>
          <a:p>
            <a:endParaRPr lang="en-US"/>
          </a:p>
        </p:txBody>
      </p:sp>
      <p:sp>
        <p:nvSpPr>
          <p:cNvPr id="20486" name="Rectangle 6"/>
          <p:cNvSpPr>
            <a:spLocks noChangeArrowheads="1"/>
          </p:cNvSpPr>
          <p:nvPr/>
        </p:nvSpPr>
        <p:spPr bwMode="auto">
          <a:xfrm>
            <a:off x="4114800" y="4114800"/>
            <a:ext cx="3962400" cy="533400"/>
          </a:xfrm>
          <a:prstGeom prst="rect">
            <a:avLst/>
          </a:prstGeom>
          <a:solidFill>
            <a:srgbClr val="FFFF00">
              <a:alpha val="50000"/>
            </a:srgbClr>
          </a:solidFill>
          <a:ln w="9525">
            <a:noFill/>
            <a:miter lim="800000"/>
            <a:headEnd/>
            <a:tailEnd/>
          </a:ln>
          <a:effectLst/>
        </p:spPr>
        <p:txBody>
          <a:bodyPr wrap="none" anchor="ctr"/>
          <a:lstStyle/>
          <a:p>
            <a:endParaRPr lang="en-US"/>
          </a:p>
        </p:txBody>
      </p:sp>
      <p:sp>
        <p:nvSpPr>
          <p:cNvPr id="20487" name="Rectangle 7"/>
          <p:cNvSpPr>
            <a:spLocks noChangeArrowheads="1"/>
          </p:cNvSpPr>
          <p:nvPr/>
        </p:nvSpPr>
        <p:spPr bwMode="auto">
          <a:xfrm>
            <a:off x="990600" y="4648200"/>
            <a:ext cx="5867400" cy="990600"/>
          </a:xfrm>
          <a:prstGeom prst="rect">
            <a:avLst/>
          </a:prstGeom>
          <a:solidFill>
            <a:srgbClr val="FFFF00">
              <a:alpha val="50000"/>
            </a:srgbClr>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4"/>
                                        </p:tgtEl>
                                        <p:attrNameLst>
                                          <p:attrName>style.visibility</p:attrName>
                                        </p:attrNameLst>
                                      </p:cBhvr>
                                      <p:to>
                                        <p:strVal val="visible"/>
                                      </p:to>
                                    </p:set>
                                    <p:animEffect transition="in" filter="blinds(horizontal)">
                                      <p:cBhvr>
                                        <p:cTn id="7" dur="500"/>
                                        <p:tgtEl>
                                          <p:spTgt spid="2048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485"/>
                                        </p:tgtEl>
                                        <p:attrNameLst>
                                          <p:attrName>style.visibility</p:attrName>
                                        </p:attrNameLst>
                                      </p:cBhvr>
                                      <p:to>
                                        <p:strVal val="visible"/>
                                      </p:to>
                                    </p:set>
                                    <p:animEffect transition="in" filter="blinds(horizontal)">
                                      <p:cBhvr>
                                        <p:cTn id="12" dur="500"/>
                                        <p:tgtEl>
                                          <p:spTgt spid="2048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486"/>
                                        </p:tgtEl>
                                        <p:attrNameLst>
                                          <p:attrName>style.visibility</p:attrName>
                                        </p:attrNameLst>
                                      </p:cBhvr>
                                      <p:to>
                                        <p:strVal val="visible"/>
                                      </p:to>
                                    </p:set>
                                    <p:animEffect transition="in" filter="blinds(horizontal)">
                                      <p:cBhvr>
                                        <p:cTn id="17" dur="500"/>
                                        <p:tgtEl>
                                          <p:spTgt spid="2048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487"/>
                                        </p:tgtEl>
                                        <p:attrNameLst>
                                          <p:attrName>style.visibility</p:attrName>
                                        </p:attrNameLst>
                                      </p:cBhvr>
                                      <p:to>
                                        <p:strVal val="visible"/>
                                      </p:to>
                                    </p:set>
                                    <p:animEffect transition="in" filter="blinds(horizontal)">
                                      <p:cBhvr>
                                        <p:cTn id="22" dur="500"/>
                                        <p:tgtEl>
                                          <p:spTgt spid="204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nimBg="1"/>
      <p:bldP spid="20485" grpId="0" animBg="1"/>
      <p:bldP spid="20486" grpId="0" animBg="1"/>
      <p:bldP spid="2048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25" name="Rectangle 13"/>
          <p:cNvSpPr>
            <a:spLocks noGrp="1" noChangeArrowheads="1"/>
          </p:cNvSpPr>
          <p:nvPr>
            <p:ph type="title"/>
          </p:nvPr>
        </p:nvSpPr>
        <p:spPr>
          <a:xfrm>
            <a:off x="685800" y="533400"/>
            <a:ext cx="6870700" cy="1066800"/>
          </a:xfrm>
        </p:spPr>
        <p:txBody>
          <a:bodyPr/>
          <a:lstStyle/>
          <a:p>
            <a:r>
              <a:rPr lang="en-US" sz="4000"/>
              <a:t>Main idea and supporting details</a:t>
            </a:r>
          </a:p>
        </p:txBody>
      </p:sp>
      <p:graphicFrame>
        <p:nvGraphicFramePr>
          <p:cNvPr id="38917" name="Organization Chart 5"/>
          <p:cNvGraphicFramePr>
            <a:graphicFrameLocks/>
          </p:cNvGraphicFramePr>
          <p:nvPr>
            <p:ph idx="1"/>
          </p:nvPr>
        </p:nvGraphicFramePr>
        <p:xfrm>
          <a:off x="685800" y="1828800"/>
          <a:ext cx="7696200" cy="3657600"/>
        </p:xfrm>
        <a:graphic>
          <a:graphicData uri="http://schemas.openxmlformats.org/drawingml/2006/compatibility">
            <com:legacyDrawing xmlns:com="http://schemas.openxmlformats.org/drawingml/2006/compatibility" spid="_x0000_s38917"/>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8917"/>
                                        </p:tgtEl>
                                        <p:attrNameLst>
                                          <p:attrName>style.visibility</p:attrName>
                                        </p:attrNameLst>
                                      </p:cBhvr>
                                      <p:to>
                                        <p:strVal val="visible"/>
                                      </p:to>
                                    </p:set>
                                    <p:animEffect transition="in" filter="blinds(horizontal)">
                                      <p:cBhvr>
                                        <p:cTn id="7" dur="500"/>
                                        <p:tgtEl>
                                          <p:spTgt spid="38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Dgm spid="3891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Sentence Summary…</a:t>
            </a:r>
          </a:p>
        </p:txBody>
      </p:sp>
      <p:sp>
        <p:nvSpPr>
          <p:cNvPr id="29699" name="Rectangle 3"/>
          <p:cNvSpPr>
            <a:spLocks noGrp="1" noChangeArrowheads="1"/>
          </p:cNvSpPr>
          <p:nvPr>
            <p:ph type="body" idx="1"/>
          </p:nvPr>
        </p:nvSpPr>
        <p:spPr/>
        <p:txBody>
          <a:bodyPr/>
          <a:lstStyle/>
          <a:p>
            <a:pPr>
              <a:buFontTx/>
              <a:buNone/>
            </a:pPr>
            <a:endParaRPr lang="en-US"/>
          </a:p>
          <a:p>
            <a:pPr>
              <a:buFontTx/>
              <a:buNone/>
            </a:pPr>
            <a:r>
              <a:rPr lang="en-US"/>
              <a:t>The bottom line is this:</a:t>
            </a:r>
          </a:p>
          <a:p>
            <a:pPr>
              <a:buFontTx/>
              <a:buNone/>
            </a:pPr>
            <a:r>
              <a:rPr lang="en-US"/>
              <a:t>although they are not as large as hurricanes and typhoons, tornadoes are the fastest, most dangerous windstorms.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Grp="1" noChangeArrowheads="1"/>
          </p:cNvSpPr>
          <p:nvPr>
            <p:ph type="ctrTitle"/>
          </p:nvPr>
        </p:nvSpPr>
        <p:spPr>
          <a:xfrm>
            <a:off x="1371600" y="2438400"/>
            <a:ext cx="6400800" cy="1346200"/>
          </a:xfrm>
        </p:spPr>
        <p:txBody>
          <a:bodyPr/>
          <a:lstStyle/>
          <a:p>
            <a:r>
              <a:rPr lang="en-US" sz="4000"/>
              <a:t>Summarizing, Paraphrasing, and Quoting</a:t>
            </a:r>
          </a:p>
        </p:txBody>
      </p:sp>
      <p:sp>
        <p:nvSpPr>
          <p:cNvPr id="48133" name="Rectangle 5"/>
          <p:cNvSpPr>
            <a:spLocks noGrp="1" noChangeArrowheads="1"/>
          </p:cNvSpPr>
          <p:nvPr>
            <p:ph type="subTitle" idx="1"/>
          </p:nvPr>
        </p:nvSpPr>
        <p:spPr/>
        <p:txBody>
          <a:bodyPr/>
          <a:lstStyle/>
          <a:p>
            <a:r>
              <a:rPr lang="en-US"/>
              <a:t>The Writing Connection…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04800" y="152400"/>
            <a:ext cx="7924800" cy="1295400"/>
          </a:xfrm>
        </p:spPr>
        <p:txBody>
          <a:bodyPr/>
          <a:lstStyle/>
          <a:p>
            <a:r>
              <a:rPr lang="en-US" sz="4000"/>
              <a:t>Summarizing, Paraphrasing, and Quoting</a:t>
            </a:r>
          </a:p>
        </p:txBody>
      </p:sp>
      <p:sp>
        <p:nvSpPr>
          <p:cNvPr id="50179" name="Rectangle 3"/>
          <p:cNvSpPr>
            <a:spLocks noGrp="1" noChangeArrowheads="1"/>
          </p:cNvSpPr>
          <p:nvPr>
            <p:ph type="body" idx="1"/>
          </p:nvPr>
        </p:nvSpPr>
        <p:spPr>
          <a:xfrm>
            <a:off x="685800" y="1447800"/>
            <a:ext cx="7696200" cy="4038600"/>
          </a:xfrm>
        </p:spPr>
        <p:txBody>
          <a:bodyPr/>
          <a:lstStyle/>
          <a:p>
            <a:r>
              <a:rPr lang="en-US"/>
              <a:t>You can borrow from the works of other writers as you research.</a:t>
            </a:r>
          </a:p>
          <a:p>
            <a:r>
              <a:rPr lang="en-US"/>
              <a:t>As a good writer, you should summarize, paraphrase and quote to blend source materials in with your own.</a:t>
            </a:r>
          </a:p>
          <a:p>
            <a:r>
              <a:rPr lang="en-US"/>
              <a:t>But you should make sure your own voice is heard!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152400"/>
            <a:ext cx="6870700" cy="990600"/>
          </a:xfrm>
        </p:spPr>
        <p:txBody>
          <a:bodyPr/>
          <a:lstStyle/>
          <a:p>
            <a:r>
              <a:rPr lang="en-US"/>
              <a:t>Quotations…</a:t>
            </a:r>
          </a:p>
        </p:txBody>
      </p:sp>
      <p:sp>
        <p:nvSpPr>
          <p:cNvPr id="51203" name="Rectangle 3"/>
          <p:cNvSpPr>
            <a:spLocks noGrp="1" noChangeArrowheads="1"/>
          </p:cNvSpPr>
          <p:nvPr>
            <p:ph type="body" idx="1"/>
          </p:nvPr>
        </p:nvSpPr>
        <p:spPr>
          <a:xfrm>
            <a:off x="685800" y="1371600"/>
            <a:ext cx="7696200" cy="4114800"/>
          </a:xfrm>
        </p:spPr>
        <p:txBody>
          <a:bodyPr/>
          <a:lstStyle/>
          <a:p>
            <a:pPr>
              <a:lnSpc>
                <a:spcPct val="80000"/>
              </a:lnSpc>
              <a:buFontTx/>
              <a:buNone/>
            </a:pPr>
            <a:r>
              <a:rPr lang="en-US" sz="2800"/>
              <a:t>Use quotations when:</a:t>
            </a:r>
          </a:p>
          <a:p>
            <a:pPr>
              <a:lnSpc>
                <a:spcPct val="80000"/>
              </a:lnSpc>
            </a:pPr>
            <a:r>
              <a:rPr lang="en-US" sz="2800"/>
              <a:t>You want to add the power of an author’s words to support your argument</a:t>
            </a:r>
          </a:p>
          <a:p>
            <a:pPr>
              <a:lnSpc>
                <a:spcPct val="80000"/>
              </a:lnSpc>
            </a:pPr>
            <a:r>
              <a:rPr lang="en-US" sz="2800"/>
              <a:t>You want to disagree with an author’s argument</a:t>
            </a:r>
          </a:p>
          <a:p>
            <a:pPr>
              <a:lnSpc>
                <a:spcPct val="80000"/>
              </a:lnSpc>
            </a:pPr>
            <a:r>
              <a:rPr lang="en-US" sz="2800"/>
              <a:t>You would to highlight powerful phrases or passages</a:t>
            </a:r>
          </a:p>
          <a:p>
            <a:pPr>
              <a:lnSpc>
                <a:spcPct val="80000"/>
              </a:lnSpc>
            </a:pPr>
            <a:r>
              <a:rPr lang="en-US" sz="2800"/>
              <a:t>You are comparing and contrasting specific points of view</a:t>
            </a:r>
          </a:p>
          <a:p>
            <a:pPr>
              <a:lnSpc>
                <a:spcPct val="80000"/>
              </a:lnSpc>
            </a:pPr>
            <a:r>
              <a:rPr lang="en-US" sz="2800"/>
              <a:t>You want to note the important research that precedes your own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Paraphrasing…</a:t>
            </a:r>
          </a:p>
        </p:txBody>
      </p:sp>
      <p:sp>
        <p:nvSpPr>
          <p:cNvPr id="52227" name="Rectangle 3"/>
          <p:cNvSpPr>
            <a:spLocks noGrp="1" noChangeArrowheads="1"/>
          </p:cNvSpPr>
          <p:nvPr>
            <p:ph type="body" idx="1"/>
          </p:nvPr>
        </p:nvSpPr>
        <p:spPr/>
        <p:txBody>
          <a:bodyPr/>
          <a:lstStyle/>
          <a:p>
            <a:pPr>
              <a:buFontTx/>
              <a:buNone/>
            </a:pPr>
            <a:r>
              <a:rPr lang="en-US" sz="2800"/>
              <a:t>Paraphrase when:</a:t>
            </a:r>
          </a:p>
          <a:p>
            <a:r>
              <a:rPr lang="en-US" sz="2800"/>
              <a:t>You plan to use information on your note cards and wish to avoid plagiarizing</a:t>
            </a:r>
          </a:p>
          <a:p>
            <a:r>
              <a:rPr lang="en-US" sz="2800"/>
              <a:t>You want to avoid overusing quotations</a:t>
            </a:r>
          </a:p>
          <a:p>
            <a:r>
              <a:rPr lang="en-US" sz="2800"/>
              <a:t>You want to use your own voice to present information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ChangeArrowheads="1"/>
          </p:cNvSpPr>
          <p:nvPr>
            <p:ph type="ctrTitle"/>
          </p:nvPr>
        </p:nvSpPr>
        <p:spPr/>
        <p:txBody>
          <a:bodyPr/>
          <a:lstStyle/>
          <a:p>
            <a:r>
              <a:rPr lang="en-US"/>
              <a:t/>
            </a:r>
            <a:br>
              <a:rPr lang="en-US"/>
            </a:br>
            <a:r>
              <a:rPr lang="en-US"/>
              <a:t>The Process…</a:t>
            </a:r>
          </a:p>
        </p:txBody>
      </p:sp>
      <p:sp>
        <p:nvSpPr>
          <p:cNvPr id="58373" name="Rectangle 5"/>
          <p:cNvSpPr>
            <a:spLocks noGrp="1" noChangeArrowheads="1"/>
          </p:cNvSpPr>
          <p:nvPr>
            <p:ph type="subTitle" idx="1"/>
          </p:nvPr>
        </p:nvSpPr>
        <p:spPr/>
        <p:txBody>
          <a:bodyPr/>
          <a:lstStyle/>
          <a:p>
            <a:r>
              <a:rPr lang="en-US"/>
              <a:t>Using the “MIDAS Touch!”</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Summarizing</a:t>
            </a:r>
          </a:p>
        </p:txBody>
      </p:sp>
      <p:sp>
        <p:nvSpPr>
          <p:cNvPr id="53251" name="Rectangle 3"/>
          <p:cNvSpPr>
            <a:spLocks noGrp="1" noChangeArrowheads="1"/>
          </p:cNvSpPr>
          <p:nvPr>
            <p:ph type="body" idx="1"/>
          </p:nvPr>
        </p:nvSpPr>
        <p:spPr/>
        <p:txBody>
          <a:bodyPr/>
          <a:lstStyle/>
          <a:p>
            <a:pPr>
              <a:buFontTx/>
              <a:buNone/>
            </a:pPr>
            <a:r>
              <a:rPr lang="en-US" sz="2800"/>
              <a:t>Summarize when:</a:t>
            </a:r>
          </a:p>
          <a:p>
            <a:r>
              <a:rPr lang="en-US" sz="2800"/>
              <a:t>You want to establish background or offer an overview of a topic</a:t>
            </a:r>
          </a:p>
          <a:p>
            <a:r>
              <a:rPr lang="en-US" sz="2800"/>
              <a:t>You want to describe common knowledge (from several sources) about a topic</a:t>
            </a:r>
          </a:p>
          <a:p>
            <a:r>
              <a:rPr lang="en-US" sz="2800"/>
              <a:t>You want to determine the main ideas of a single source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Resources</a:t>
            </a:r>
          </a:p>
        </p:txBody>
      </p:sp>
      <p:sp>
        <p:nvSpPr>
          <p:cNvPr id="60419" name="Rectangle 3"/>
          <p:cNvSpPr>
            <a:spLocks noGrp="1" noChangeArrowheads="1"/>
          </p:cNvSpPr>
          <p:nvPr>
            <p:ph type="body" idx="1"/>
          </p:nvPr>
        </p:nvSpPr>
        <p:spPr>
          <a:xfrm>
            <a:off x="685800" y="1828800"/>
            <a:ext cx="8001000" cy="3657600"/>
          </a:xfrm>
        </p:spPr>
        <p:txBody>
          <a:bodyPr/>
          <a:lstStyle/>
          <a:p>
            <a:pPr>
              <a:buFontTx/>
              <a:buNone/>
            </a:pPr>
            <a:r>
              <a:rPr lang="en-US" sz="2000"/>
              <a:t>Purdue Online Writing Lab:</a:t>
            </a:r>
          </a:p>
          <a:p>
            <a:pPr>
              <a:buFontTx/>
              <a:buNone/>
            </a:pPr>
            <a:r>
              <a:rPr lang="en-US" sz="2000">
                <a:hlinkClick r:id="rId2"/>
              </a:rPr>
              <a:t>http://owl.english.purdue.edu/</a:t>
            </a:r>
            <a:endParaRPr lang="en-US" sz="2000"/>
          </a:p>
          <a:p>
            <a:pPr>
              <a:buFontTx/>
              <a:buNone/>
            </a:pPr>
            <a:r>
              <a:rPr lang="en-US" sz="2000"/>
              <a:t>Summarizing, Paraphrasing, and Quoting:</a:t>
            </a:r>
          </a:p>
          <a:p>
            <a:pPr>
              <a:buFontTx/>
              <a:buNone/>
            </a:pPr>
            <a:r>
              <a:rPr lang="en-US" sz="2000">
                <a:hlinkClick r:id="rId3"/>
              </a:rPr>
              <a:t>http://mciu.org/~spjvweb/sumparquo.html</a:t>
            </a:r>
            <a:endParaRPr lang="en-US" sz="2000"/>
          </a:p>
          <a:p>
            <a:pPr>
              <a:buFontTx/>
              <a:buNone/>
            </a:pPr>
            <a:r>
              <a:rPr lang="en-US" sz="2000"/>
              <a:t>English Language Center Study Zone:</a:t>
            </a:r>
          </a:p>
          <a:p>
            <a:pPr>
              <a:buFontTx/>
              <a:buNone/>
            </a:pPr>
            <a:r>
              <a:rPr lang="en-US" sz="2000">
                <a:hlinkClick r:id="rId4"/>
              </a:rPr>
              <a:t>http://web2.uvcs.uvic.ca/elc/studyzone/410/reading/index.htm</a:t>
            </a:r>
            <a:endParaRPr lang="en-US" sz="2000"/>
          </a:p>
          <a:p>
            <a:pPr>
              <a:buFontTx/>
              <a:buNone/>
            </a:pPr>
            <a:endParaRPr lang="en-US" sz="2000"/>
          </a:p>
          <a:p>
            <a:pPr>
              <a:buFontTx/>
              <a:buNone/>
            </a:pPr>
            <a:endParaRPr lang="en-US" sz="20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0" y="609600"/>
            <a:ext cx="7391400" cy="838200"/>
          </a:xfrm>
        </p:spPr>
        <p:txBody>
          <a:bodyPr/>
          <a:lstStyle/>
          <a:p>
            <a:r>
              <a:rPr lang="en-US" sz="3200"/>
              <a:t/>
            </a:r>
            <a:br>
              <a:rPr lang="en-US" sz="3200"/>
            </a:br>
            <a:r>
              <a:rPr lang="en-US" sz="3200"/>
              <a:t/>
            </a:r>
            <a:br>
              <a:rPr lang="en-US" sz="3200"/>
            </a:br>
            <a:endParaRPr lang="en-US" sz="3200"/>
          </a:p>
        </p:txBody>
      </p:sp>
      <p:sp>
        <p:nvSpPr>
          <p:cNvPr id="5123" name="Rectangle 3"/>
          <p:cNvSpPr>
            <a:spLocks noGrp="1" noChangeArrowheads="1"/>
          </p:cNvSpPr>
          <p:nvPr>
            <p:ph type="body" idx="1"/>
          </p:nvPr>
        </p:nvSpPr>
        <p:spPr>
          <a:xfrm>
            <a:off x="685800" y="1524000"/>
            <a:ext cx="7696200" cy="3962400"/>
          </a:xfrm>
        </p:spPr>
        <p:txBody>
          <a:bodyPr/>
          <a:lstStyle/>
          <a:p>
            <a:pPr marL="609600" indent="-609600">
              <a:lnSpc>
                <a:spcPct val="80000"/>
              </a:lnSpc>
              <a:buFontTx/>
              <a:buNone/>
            </a:pPr>
            <a:r>
              <a:rPr lang="en-US" sz="3600" b="1"/>
              <a:t>M</a:t>
            </a:r>
            <a:r>
              <a:rPr lang="en-US"/>
              <a:t>  M</a:t>
            </a:r>
            <a:r>
              <a:rPr lang="en-US" sz="2400"/>
              <a:t>ain idea:</a:t>
            </a:r>
          </a:p>
          <a:p>
            <a:pPr marL="609600" indent="-609600">
              <a:lnSpc>
                <a:spcPct val="80000"/>
              </a:lnSpc>
              <a:buFontTx/>
              <a:buNone/>
            </a:pPr>
            <a:r>
              <a:rPr lang="en-US" sz="2400"/>
              <a:t>	Identify main idea from TOPIC SENTENCE (if there is one) or use BASIC SIGNAL WORDS </a:t>
            </a:r>
          </a:p>
          <a:p>
            <a:pPr marL="609600" indent="-609600">
              <a:lnSpc>
                <a:spcPct val="80000"/>
              </a:lnSpc>
              <a:buFontTx/>
              <a:buNone/>
            </a:pPr>
            <a:r>
              <a:rPr lang="en-US" sz="4000" b="1"/>
              <a:t>I</a:t>
            </a:r>
            <a:r>
              <a:rPr lang="en-US"/>
              <a:t> </a:t>
            </a:r>
            <a:r>
              <a:rPr lang="en-US" sz="2400"/>
              <a:t>   </a:t>
            </a:r>
            <a:r>
              <a:rPr lang="en-US"/>
              <a:t>I</a:t>
            </a:r>
            <a:r>
              <a:rPr lang="en-US" sz="2400"/>
              <a:t>dentify SUPPORTING DETAILS </a:t>
            </a:r>
          </a:p>
          <a:p>
            <a:pPr marL="609600" indent="-609600">
              <a:lnSpc>
                <a:spcPct val="80000"/>
              </a:lnSpc>
              <a:buFontTx/>
              <a:buNone/>
            </a:pPr>
            <a:r>
              <a:rPr lang="en-US" sz="4000" b="1"/>
              <a:t>D</a:t>
            </a:r>
            <a:r>
              <a:rPr lang="en-US"/>
              <a:t>  D</a:t>
            </a:r>
            <a:r>
              <a:rPr lang="en-US" sz="2400"/>
              <a:t>isregard unimportant information</a:t>
            </a:r>
          </a:p>
          <a:p>
            <a:pPr marL="609600" indent="-609600">
              <a:lnSpc>
                <a:spcPct val="80000"/>
              </a:lnSpc>
              <a:buFontTx/>
              <a:buNone/>
            </a:pPr>
            <a:r>
              <a:rPr lang="en-US" sz="4000" b="1"/>
              <a:t>A</a:t>
            </a:r>
            <a:r>
              <a:rPr lang="en-US"/>
              <a:t>  A</a:t>
            </a:r>
            <a:r>
              <a:rPr lang="en-US" sz="2400"/>
              <a:t>nalyze redundant information</a:t>
            </a:r>
          </a:p>
          <a:p>
            <a:pPr marL="609600" indent="-609600">
              <a:lnSpc>
                <a:spcPct val="80000"/>
              </a:lnSpc>
              <a:buFontTx/>
              <a:buNone/>
            </a:pPr>
            <a:r>
              <a:rPr lang="en-US" sz="4000" b="1"/>
              <a:t>S</a:t>
            </a:r>
            <a:r>
              <a:rPr lang="en-US"/>
              <a:t>  S</a:t>
            </a:r>
            <a:r>
              <a:rPr lang="en-US" sz="2400"/>
              <a:t>implify, categorize, and label important information</a:t>
            </a:r>
          </a:p>
          <a:p>
            <a:pPr marL="609600" indent="-609600">
              <a:lnSpc>
                <a:spcPct val="80000"/>
              </a:lnSpc>
              <a:buFontTx/>
              <a:buNone/>
            </a:pPr>
            <a:endParaRPr lang="en-US" sz="2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152400"/>
            <a:ext cx="6870700" cy="1066800"/>
          </a:xfrm>
        </p:spPr>
        <p:txBody>
          <a:bodyPr/>
          <a:lstStyle/>
          <a:p>
            <a:r>
              <a:rPr lang="en-US"/>
              <a:t>Establishing a focus…</a:t>
            </a:r>
          </a:p>
        </p:txBody>
      </p:sp>
      <p:sp>
        <p:nvSpPr>
          <p:cNvPr id="6147" name="Rectangle 3"/>
          <p:cNvSpPr>
            <a:spLocks noGrp="1" noChangeArrowheads="1"/>
          </p:cNvSpPr>
          <p:nvPr>
            <p:ph type="body" idx="1"/>
          </p:nvPr>
        </p:nvSpPr>
        <p:spPr>
          <a:xfrm>
            <a:off x="685800" y="1295400"/>
            <a:ext cx="7696200" cy="4191000"/>
          </a:xfrm>
        </p:spPr>
        <p:txBody>
          <a:bodyPr/>
          <a:lstStyle/>
          <a:p>
            <a:r>
              <a:rPr lang="en-US"/>
              <a:t>The main idea is the most important information or concept in a text or statement.  </a:t>
            </a:r>
          </a:p>
          <a:p>
            <a:r>
              <a:rPr lang="en-US"/>
              <a:t>Sometimes the main idea is explicit; sometimes it is implied.</a:t>
            </a:r>
          </a:p>
          <a:p>
            <a:r>
              <a:rPr lang="en-US"/>
              <a:t>Not all information is equal:  some of it clearly is more important than the rest.</a:t>
            </a:r>
          </a:p>
          <a:p>
            <a:pPr algn="r">
              <a:buFontTx/>
              <a:buNone/>
            </a:pPr>
            <a:r>
              <a:rPr lang="en-US" sz="2000"/>
              <a:t>Templeton, 1997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152400"/>
            <a:ext cx="6870700" cy="838200"/>
          </a:xfrm>
        </p:spPr>
        <p:txBody>
          <a:bodyPr/>
          <a:lstStyle/>
          <a:p>
            <a:r>
              <a:rPr lang="en-US"/>
              <a:t>Using basic signal words…</a:t>
            </a:r>
          </a:p>
        </p:txBody>
      </p:sp>
      <p:sp>
        <p:nvSpPr>
          <p:cNvPr id="8207" name="Text Box 15"/>
          <p:cNvSpPr txBox="1">
            <a:spLocks noChangeArrowheads="1"/>
          </p:cNvSpPr>
          <p:nvPr/>
        </p:nvSpPr>
        <p:spPr bwMode="auto">
          <a:xfrm>
            <a:off x="838200" y="2286000"/>
            <a:ext cx="1844675" cy="946150"/>
          </a:xfrm>
          <a:prstGeom prst="rect">
            <a:avLst/>
          </a:prstGeom>
          <a:noFill/>
          <a:ln w="9525">
            <a:noFill/>
            <a:miter lim="800000"/>
            <a:headEnd/>
            <a:tailEnd/>
          </a:ln>
          <a:effectLst/>
        </p:spPr>
        <p:txBody>
          <a:bodyPr>
            <a:spAutoFit/>
          </a:bodyPr>
          <a:lstStyle/>
          <a:p>
            <a:r>
              <a:rPr lang="en-US" sz="2800" b="1"/>
              <a:t>WHO?</a:t>
            </a:r>
            <a:r>
              <a:rPr lang="en-US" sz="2800"/>
              <a:t> (subject)</a:t>
            </a:r>
          </a:p>
        </p:txBody>
      </p:sp>
      <p:sp>
        <p:nvSpPr>
          <p:cNvPr id="8208" name="Text Box 16"/>
          <p:cNvSpPr txBox="1">
            <a:spLocks noChangeArrowheads="1"/>
          </p:cNvSpPr>
          <p:nvPr/>
        </p:nvSpPr>
        <p:spPr bwMode="auto">
          <a:xfrm>
            <a:off x="3352800" y="2362200"/>
            <a:ext cx="1905000" cy="946150"/>
          </a:xfrm>
          <a:prstGeom prst="rect">
            <a:avLst/>
          </a:prstGeom>
          <a:noFill/>
          <a:ln w="9525">
            <a:noFill/>
            <a:miter lim="800000"/>
            <a:headEnd/>
            <a:tailEnd/>
          </a:ln>
          <a:effectLst/>
        </p:spPr>
        <p:txBody>
          <a:bodyPr>
            <a:spAutoFit/>
          </a:bodyPr>
          <a:lstStyle/>
          <a:p>
            <a:r>
              <a:rPr lang="en-US" sz="2800" b="1"/>
              <a:t>WHAT?</a:t>
            </a:r>
            <a:r>
              <a:rPr lang="en-US" sz="2800"/>
              <a:t> (action)</a:t>
            </a:r>
          </a:p>
        </p:txBody>
      </p:sp>
      <p:sp>
        <p:nvSpPr>
          <p:cNvPr id="8209" name="Text Box 17"/>
          <p:cNvSpPr txBox="1">
            <a:spLocks noChangeArrowheads="1"/>
          </p:cNvSpPr>
          <p:nvPr/>
        </p:nvSpPr>
        <p:spPr bwMode="auto">
          <a:xfrm>
            <a:off x="5546725" y="2632075"/>
            <a:ext cx="1539875" cy="366713"/>
          </a:xfrm>
          <a:prstGeom prst="rect">
            <a:avLst/>
          </a:prstGeom>
          <a:noFill/>
          <a:ln w="9525">
            <a:noFill/>
            <a:miter lim="800000"/>
            <a:headEnd/>
            <a:tailEnd/>
          </a:ln>
          <a:effectLst/>
        </p:spPr>
        <p:txBody>
          <a:bodyPr>
            <a:spAutoFit/>
          </a:bodyPr>
          <a:lstStyle/>
          <a:p>
            <a:endParaRPr lang="en-US"/>
          </a:p>
        </p:txBody>
      </p:sp>
      <p:sp>
        <p:nvSpPr>
          <p:cNvPr id="8210" name="Text Box 18"/>
          <p:cNvSpPr txBox="1">
            <a:spLocks noChangeArrowheads="1"/>
          </p:cNvSpPr>
          <p:nvPr/>
        </p:nvSpPr>
        <p:spPr bwMode="auto">
          <a:xfrm>
            <a:off x="5867400" y="2362200"/>
            <a:ext cx="2209800" cy="946150"/>
          </a:xfrm>
          <a:prstGeom prst="rect">
            <a:avLst/>
          </a:prstGeom>
          <a:noFill/>
          <a:ln w="9525">
            <a:noFill/>
            <a:miter lim="800000"/>
            <a:headEnd/>
            <a:tailEnd/>
          </a:ln>
          <a:effectLst/>
        </p:spPr>
        <p:txBody>
          <a:bodyPr>
            <a:spAutoFit/>
          </a:bodyPr>
          <a:lstStyle/>
          <a:p>
            <a:r>
              <a:rPr lang="en-US" sz="2800" b="1"/>
              <a:t>WHERE?</a:t>
            </a:r>
            <a:r>
              <a:rPr lang="en-US" sz="2800"/>
              <a:t> (location)</a:t>
            </a:r>
          </a:p>
        </p:txBody>
      </p:sp>
      <p:sp>
        <p:nvSpPr>
          <p:cNvPr id="8211" name="Text Box 19"/>
          <p:cNvSpPr txBox="1">
            <a:spLocks noChangeArrowheads="1"/>
          </p:cNvSpPr>
          <p:nvPr/>
        </p:nvSpPr>
        <p:spPr bwMode="auto">
          <a:xfrm>
            <a:off x="838200" y="3962400"/>
            <a:ext cx="1844675" cy="366713"/>
          </a:xfrm>
          <a:prstGeom prst="rect">
            <a:avLst/>
          </a:prstGeom>
          <a:noFill/>
          <a:ln w="9525">
            <a:noFill/>
            <a:miter lim="800000"/>
            <a:headEnd/>
            <a:tailEnd/>
          </a:ln>
          <a:effectLst/>
        </p:spPr>
        <p:txBody>
          <a:bodyPr>
            <a:spAutoFit/>
          </a:bodyPr>
          <a:lstStyle/>
          <a:p>
            <a:endParaRPr lang="en-US"/>
          </a:p>
        </p:txBody>
      </p:sp>
      <p:sp>
        <p:nvSpPr>
          <p:cNvPr id="8212" name="Text Box 20"/>
          <p:cNvSpPr txBox="1">
            <a:spLocks noChangeArrowheads="1"/>
          </p:cNvSpPr>
          <p:nvPr/>
        </p:nvSpPr>
        <p:spPr bwMode="auto">
          <a:xfrm>
            <a:off x="914400" y="4114800"/>
            <a:ext cx="1625600" cy="946150"/>
          </a:xfrm>
          <a:prstGeom prst="rect">
            <a:avLst/>
          </a:prstGeom>
          <a:noFill/>
          <a:ln w="9525">
            <a:noFill/>
            <a:miter lim="800000"/>
            <a:headEnd/>
            <a:tailEnd/>
          </a:ln>
          <a:effectLst/>
        </p:spPr>
        <p:txBody>
          <a:bodyPr>
            <a:spAutoFit/>
          </a:bodyPr>
          <a:lstStyle/>
          <a:p>
            <a:r>
              <a:rPr lang="en-US" sz="2800" b="1"/>
              <a:t>WHEN?</a:t>
            </a:r>
            <a:r>
              <a:rPr lang="en-US" sz="2800"/>
              <a:t> </a:t>
            </a:r>
          </a:p>
          <a:p>
            <a:r>
              <a:rPr lang="en-US" sz="2800"/>
              <a:t>(time)</a:t>
            </a:r>
          </a:p>
        </p:txBody>
      </p:sp>
      <p:sp>
        <p:nvSpPr>
          <p:cNvPr id="8213" name="Text Box 21"/>
          <p:cNvSpPr txBox="1">
            <a:spLocks noChangeArrowheads="1"/>
          </p:cNvSpPr>
          <p:nvPr/>
        </p:nvSpPr>
        <p:spPr bwMode="auto">
          <a:xfrm>
            <a:off x="4098925" y="4156075"/>
            <a:ext cx="1692275" cy="366713"/>
          </a:xfrm>
          <a:prstGeom prst="rect">
            <a:avLst/>
          </a:prstGeom>
          <a:noFill/>
          <a:ln w="9525">
            <a:noFill/>
            <a:miter lim="800000"/>
            <a:headEnd/>
            <a:tailEnd/>
          </a:ln>
          <a:effectLst/>
        </p:spPr>
        <p:txBody>
          <a:bodyPr>
            <a:spAutoFit/>
          </a:bodyPr>
          <a:lstStyle/>
          <a:p>
            <a:endParaRPr lang="en-US"/>
          </a:p>
        </p:txBody>
      </p:sp>
      <p:sp>
        <p:nvSpPr>
          <p:cNvPr id="8214" name="Text Box 22"/>
          <p:cNvSpPr txBox="1">
            <a:spLocks noChangeArrowheads="1"/>
          </p:cNvSpPr>
          <p:nvPr/>
        </p:nvSpPr>
        <p:spPr bwMode="auto">
          <a:xfrm>
            <a:off x="3429000" y="4114800"/>
            <a:ext cx="1539875" cy="946150"/>
          </a:xfrm>
          <a:prstGeom prst="rect">
            <a:avLst/>
          </a:prstGeom>
          <a:noFill/>
          <a:ln w="9525">
            <a:noFill/>
            <a:miter lim="800000"/>
            <a:headEnd/>
            <a:tailEnd/>
          </a:ln>
          <a:effectLst/>
        </p:spPr>
        <p:txBody>
          <a:bodyPr wrap="none">
            <a:spAutoFit/>
          </a:bodyPr>
          <a:lstStyle/>
          <a:p>
            <a:r>
              <a:rPr lang="en-US" sz="2800" b="1"/>
              <a:t>WHY?</a:t>
            </a:r>
            <a:r>
              <a:rPr lang="en-US" sz="2800"/>
              <a:t> </a:t>
            </a:r>
          </a:p>
          <a:p>
            <a:r>
              <a:rPr lang="en-US" sz="2800"/>
              <a:t>(reason)</a:t>
            </a:r>
          </a:p>
        </p:txBody>
      </p:sp>
      <p:sp>
        <p:nvSpPr>
          <p:cNvPr id="8215" name="Text Box 23"/>
          <p:cNvSpPr txBox="1">
            <a:spLocks noChangeArrowheads="1"/>
          </p:cNvSpPr>
          <p:nvPr/>
        </p:nvSpPr>
        <p:spPr bwMode="auto">
          <a:xfrm>
            <a:off x="6918325" y="4156075"/>
            <a:ext cx="1158875" cy="366713"/>
          </a:xfrm>
          <a:prstGeom prst="rect">
            <a:avLst/>
          </a:prstGeom>
          <a:noFill/>
          <a:ln w="9525">
            <a:noFill/>
            <a:miter lim="800000"/>
            <a:headEnd/>
            <a:tailEnd/>
          </a:ln>
          <a:effectLst/>
        </p:spPr>
        <p:txBody>
          <a:bodyPr>
            <a:spAutoFit/>
          </a:bodyPr>
          <a:lstStyle/>
          <a:p>
            <a:endParaRPr lang="en-US"/>
          </a:p>
        </p:txBody>
      </p:sp>
      <p:sp>
        <p:nvSpPr>
          <p:cNvPr id="8216" name="Text Box 24"/>
          <p:cNvSpPr txBox="1">
            <a:spLocks noChangeArrowheads="1"/>
          </p:cNvSpPr>
          <p:nvPr/>
        </p:nvSpPr>
        <p:spPr bwMode="auto">
          <a:xfrm>
            <a:off x="5867400" y="4114800"/>
            <a:ext cx="1717675" cy="946150"/>
          </a:xfrm>
          <a:prstGeom prst="rect">
            <a:avLst/>
          </a:prstGeom>
          <a:noFill/>
          <a:ln w="9525">
            <a:noFill/>
            <a:miter lim="800000"/>
            <a:headEnd/>
            <a:tailEnd/>
          </a:ln>
          <a:effectLst/>
        </p:spPr>
        <p:txBody>
          <a:bodyPr>
            <a:spAutoFit/>
          </a:bodyPr>
          <a:lstStyle/>
          <a:p>
            <a:r>
              <a:rPr lang="en-US" sz="2800" b="1"/>
              <a:t>HOW?</a:t>
            </a:r>
          </a:p>
          <a:p>
            <a:r>
              <a:rPr lang="en-US" sz="2800"/>
              <a:t>(process)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07"/>
                                        </p:tgtEl>
                                        <p:attrNameLst>
                                          <p:attrName>style.visibility</p:attrName>
                                        </p:attrNameLst>
                                      </p:cBhvr>
                                      <p:to>
                                        <p:strVal val="visible"/>
                                      </p:to>
                                    </p:set>
                                    <p:animEffect transition="in" filter="blinds(horizontal)">
                                      <p:cBhvr>
                                        <p:cTn id="7" dur="500"/>
                                        <p:tgtEl>
                                          <p:spTgt spid="820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208"/>
                                        </p:tgtEl>
                                        <p:attrNameLst>
                                          <p:attrName>style.visibility</p:attrName>
                                        </p:attrNameLst>
                                      </p:cBhvr>
                                      <p:to>
                                        <p:strVal val="visible"/>
                                      </p:to>
                                    </p:set>
                                    <p:animEffect transition="in" filter="blinds(horizontal)">
                                      <p:cBhvr>
                                        <p:cTn id="12" dur="500"/>
                                        <p:tgtEl>
                                          <p:spTgt spid="820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210"/>
                                        </p:tgtEl>
                                        <p:attrNameLst>
                                          <p:attrName>style.visibility</p:attrName>
                                        </p:attrNameLst>
                                      </p:cBhvr>
                                      <p:to>
                                        <p:strVal val="visible"/>
                                      </p:to>
                                    </p:set>
                                    <p:animEffect transition="in" filter="blinds(horizontal)">
                                      <p:cBhvr>
                                        <p:cTn id="17" dur="500"/>
                                        <p:tgtEl>
                                          <p:spTgt spid="82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212"/>
                                        </p:tgtEl>
                                        <p:attrNameLst>
                                          <p:attrName>style.visibility</p:attrName>
                                        </p:attrNameLst>
                                      </p:cBhvr>
                                      <p:to>
                                        <p:strVal val="visible"/>
                                      </p:to>
                                    </p:set>
                                    <p:animEffect transition="in" filter="blinds(horizontal)">
                                      <p:cBhvr>
                                        <p:cTn id="22" dur="500"/>
                                        <p:tgtEl>
                                          <p:spTgt spid="82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214"/>
                                        </p:tgtEl>
                                        <p:attrNameLst>
                                          <p:attrName>style.visibility</p:attrName>
                                        </p:attrNameLst>
                                      </p:cBhvr>
                                      <p:to>
                                        <p:strVal val="visible"/>
                                      </p:to>
                                    </p:set>
                                    <p:animEffect transition="in" filter="blinds(horizontal)">
                                      <p:cBhvr>
                                        <p:cTn id="27" dur="500"/>
                                        <p:tgtEl>
                                          <p:spTgt spid="821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216"/>
                                        </p:tgtEl>
                                        <p:attrNameLst>
                                          <p:attrName>style.visibility</p:attrName>
                                        </p:attrNameLst>
                                      </p:cBhvr>
                                      <p:to>
                                        <p:strVal val="visible"/>
                                      </p:to>
                                    </p:set>
                                    <p:animEffect transition="in" filter="blinds(horizontal)">
                                      <p:cBhvr>
                                        <p:cTn id="32" dur="500"/>
                                        <p:tgtEl>
                                          <p:spTgt spid="82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7" grpId="0"/>
      <p:bldP spid="8208" grpId="0"/>
      <p:bldP spid="8210" grpId="0"/>
      <p:bldP spid="8212" grpId="0"/>
      <p:bldP spid="8214" grpId="0"/>
      <p:bldP spid="8216"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5365" name="Organization Chart 5"/>
          <p:cNvGraphicFramePr>
            <a:graphicFrameLocks/>
          </p:cNvGraphicFramePr>
          <p:nvPr>
            <p:ph idx="1"/>
          </p:nvPr>
        </p:nvGraphicFramePr>
        <p:xfrm>
          <a:off x="685800" y="1828800"/>
          <a:ext cx="7696200" cy="3657600"/>
        </p:xfrm>
        <a:graphic>
          <a:graphicData uri="http://schemas.openxmlformats.org/drawingml/2006/compatibility">
            <com:legacyDrawing xmlns:com="http://schemas.openxmlformats.org/drawingml/2006/compatibility" spid="_x0000_s1536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152400"/>
            <a:ext cx="6705600" cy="1143000"/>
          </a:xfrm>
        </p:spPr>
        <p:txBody>
          <a:bodyPr/>
          <a:lstStyle/>
          <a:p>
            <a:r>
              <a:rPr lang="en-US"/>
              <a:t>Topic Sentences…</a:t>
            </a:r>
          </a:p>
        </p:txBody>
      </p:sp>
      <p:sp>
        <p:nvSpPr>
          <p:cNvPr id="13315" name="Rectangle 3"/>
          <p:cNvSpPr>
            <a:spLocks noGrp="1" noChangeArrowheads="1"/>
          </p:cNvSpPr>
          <p:nvPr>
            <p:ph type="body" idx="1"/>
          </p:nvPr>
        </p:nvSpPr>
        <p:spPr/>
        <p:txBody>
          <a:bodyPr/>
          <a:lstStyle/>
          <a:p>
            <a:pPr>
              <a:lnSpc>
                <a:spcPct val="90000"/>
              </a:lnSpc>
              <a:buFontTx/>
              <a:buNone/>
            </a:pPr>
            <a:r>
              <a:rPr lang="en-US" sz="2800"/>
              <a:t>The TOPIC SENTENCE is usually the first sentence of the paragraph. It gives the reader an idea of what the paragraph is going to be about.  </a:t>
            </a:r>
          </a:p>
        </p:txBody>
      </p:sp>
      <p:sp>
        <p:nvSpPr>
          <p:cNvPr id="13319" name="Rectangle 7"/>
          <p:cNvSpPr>
            <a:spLocks noChangeArrowheads="1"/>
          </p:cNvSpPr>
          <p:nvPr/>
        </p:nvSpPr>
        <p:spPr bwMode="auto">
          <a:xfrm>
            <a:off x="1447800" y="1905000"/>
            <a:ext cx="3276600" cy="304800"/>
          </a:xfrm>
          <a:prstGeom prst="rect">
            <a:avLst/>
          </a:prstGeom>
          <a:solidFill>
            <a:srgbClr val="FFFF00">
              <a:alpha val="50000"/>
            </a:srgbClr>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9"/>
                                        </p:tgtEl>
                                        <p:attrNameLst>
                                          <p:attrName>style.visibility</p:attrName>
                                        </p:attrNameLst>
                                      </p:cBhvr>
                                      <p:to>
                                        <p:strVal val="visible"/>
                                      </p:to>
                                    </p:set>
                                    <p:animEffect transition="in" filter="blinds(horizontal)">
                                      <p:cBhvr>
                                        <p:cTn id="7" dur="500"/>
                                        <p:tgtEl>
                                          <p:spTgt spid="13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z="4000"/>
              <a:t>Topic Sentences cont.</a:t>
            </a:r>
          </a:p>
        </p:txBody>
      </p:sp>
      <p:sp>
        <p:nvSpPr>
          <p:cNvPr id="44035" name="Rectangle 3"/>
          <p:cNvSpPr>
            <a:spLocks noGrp="1" noChangeArrowheads="1"/>
          </p:cNvSpPr>
          <p:nvPr>
            <p:ph type="body" idx="1"/>
          </p:nvPr>
        </p:nvSpPr>
        <p:spPr/>
        <p:txBody>
          <a:bodyPr/>
          <a:lstStyle/>
          <a:p>
            <a:r>
              <a:rPr lang="en-US"/>
              <a:t>However, the TOPIC SENTENCE may not always be so clearly stated, and it can come in the middle or end of a paragraph, not just its beginning.</a:t>
            </a:r>
          </a:p>
          <a:p>
            <a:r>
              <a:rPr lang="en-US"/>
              <a:t>Regardless, all TOPIC SENTENCES are supported by sentences that give details to develop the MAIN IDEA.</a:t>
            </a:r>
          </a:p>
          <a:p>
            <a:endParaRPr lang="en-US"/>
          </a:p>
        </p:txBody>
      </p:sp>
      <p:sp>
        <p:nvSpPr>
          <p:cNvPr id="44037" name="Rectangle 5"/>
          <p:cNvSpPr>
            <a:spLocks noChangeArrowheads="1"/>
          </p:cNvSpPr>
          <p:nvPr/>
        </p:nvSpPr>
        <p:spPr bwMode="auto">
          <a:xfrm>
            <a:off x="3733800" y="1905000"/>
            <a:ext cx="3657600" cy="381000"/>
          </a:xfrm>
          <a:prstGeom prst="rect">
            <a:avLst/>
          </a:prstGeom>
          <a:solidFill>
            <a:srgbClr val="FFFF00">
              <a:alpha val="50000"/>
            </a:srgbClr>
          </a:solidFill>
          <a:ln w="9525">
            <a:noFill/>
            <a:miter lim="800000"/>
            <a:headEnd/>
            <a:tailEnd/>
          </a:ln>
          <a:effectLst/>
        </p:spPr>
        <p:txBody>
          <a:bodyPr wrap="none" anchor="ctr"/>
          <a:lstStyle/>
          <a:p>
            <a:endParaRPr lang="en-US"/>
          </a:p>
        </p:txBody>
      </p:sp>
      <p:sp>
        <p:nvSpPr>
          <p:cNvPr id="44039" name="Rectangle 7"/>
          <p:cNvSpPr>
            <a:spLocks noChangeArrowheads="1"/>
          </p:cNvSpPr>
          <p:nvPr/>
        </p:nvSpPr>
        <p:spPr bwMode="auto">
          <a:xfrm>
            <a:off x="3962400" y="3886200"/>
            <a:ext cx="4038600" cy="533400"/>
          </a:xfrm>
          <a:prstGeom prst="rect">
            <a:avLst/>
          </a:prstGeom>
          <a:solidFill>
            <a:srgbClr val="FFFF00">
              <a:alpha val="50000"/>
            </a:srgbClr>
          </a:solidFill>
          <a:ln w="9525">
            <a:noFill/>
            <a:miter lim="800000"/>
            <a:headEnd/>
            <a:tailEnd/>
          </a:ln>
          <a:effectLst/>
        </p:spPr>
        <p:txBody>
          <a:bodyPr wrap="none" anchor="ctr"/>
          <a:lstStyle/>
          <a:p>
            <a:endParaRPr lang="en-US"/>
          </a:p>
        </p:txBody>
      </p:sp>
      <p:sp>
        <p:nvSpPr>
          <p:cNvPr id="44043" name="Rectangle 11"/>
          <p:cNvSpPr>
            <a:spLocks noChangeArrowheads="1"/>
          </p:cNvSpPr>
          <p:nvPr/>
        </p:nvSpPr>
        <p:spPr bwMode="auto">
          <a:xfrm>
            <a:off x="5334000" y="4953000"/>
            <a:ext cx="2438400" cy="381000"/>
          </a:xfrm>
          <a:prstGeom prst="rect">
            <a:avLst/>
          </a:prstGeom>
          <a:solidFill>
            <a:srgbClr val="FFFF00">
              <a:alpha val="50000"/>
            </a:srgbClr>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037"/>
                                        </p:tgtEl>
                                        <p:attrNameLst>
                                          <p:attrName>style.visibility</p:attrName>
                                        </p:attrNameLst>
                                      </p:cBhvr>
                                      <p:to>
                                        <p:strVal val="visible"/>
                                      </p:to>
                                    </p:set>
                                    <p:animEffect transition="in" filter="blinds(horizontal)">
                                      <p:cBhvr>
                                        <p:cTn id="7" dur="500"/>
                                        <p:tgtEl>
                                          <p:spTgt spid="4403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039"/>
                                        </p:tgtEl>
                                        <p:attrNameLst>
                                          <p:attrName>style.visibility</p:attrName>
                                        </p:attrNameLst>
                                      </p:cBhvr>
                                      <p:to>
                                        <p:strVal val="visible"/>
                                      </p:to>
                                    </p:set>
                                    <p:animEffect transition="in" filter="blinds(horizontal)">
                                      <p:cBhvr>
                                        <p:cTn id="12" dur="500"/>
                                        <p:tgtEl>
                                          <p:spTgt spid="4403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4043"/>
                                        </p:tgtEl>
                                        <p:attrNameLst>
                                          <p:attrName>style.visibility</p:attrName>
                                        </p:attrNameLst>
                                      </p:cBhvr>
                                      <p:to>
                                        <p:strVal val="visible"/>
                                      </p:to>
                                    </p:set>
                                    <p:animEffect transition="in" filter="blinds(horizontal)">
                                      <p:cBhvr>
                                        <p:cTn id="17" dur="500"/>
                                        <p:tgtEl>
                                          <p:spTgt spid="440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animBg="1"/>
      <p:bldP spid="44039" grpId="0" animBg="1"/>
      <p:bldP spid="44043" grpId="0" animBg="1"/>
    </p:bldLst>
  </p:timing>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732</TotalTime>
  <Words>1101</Words>
  <Application>Microsoft PowerPoint</Application>
  <PresentationFormat>On-screen Show (4:3)</PresentationFormat>
  <Paragraphs>141</Paragraphs>
  <Slides>31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Comic Sans MS</vt:lpstr>
      <vt:lpstr>Crayons</vt:lpstr>
      <vt:lpstr>Summarizing</vt:lpstr>
      <vt:lpstr>Summarizing Why do it?</vt:lpstr>
      <vt:lpstr> The Process…</vt:lpstr>
      <vt:lpstr>  </vt:lpstr>
      <vt:lpstr>Establishing a focus…</vt:lpstr>
      <vt:lpstr>Using basic signal words…</vt:lpstr>
      <vt:lpstr>Slide 7</vt:lpstr>
      <vt:lpstr>Topic Sentences…</vt:lpstr>
      <vt:lpstr>Topic Sentences cont.</vt:lpstr>
      <vt:lpstr>Summarizing</vt:lpstr>
      <vt:lpstr>Example paragraphs…</vt:lpstr>
      <vt:lpstr>Main idea and supporting details</vt:lpstr>
      <vt:lpstr>Sentence Summary…</vt:lpstr>
      <vt:lpstr>Tornadoes cont…</vt:lpstr>
      <vt:lpstr>Main idea and supporting details</vt:lpstr>
      <vt:lpstr>Sentence Summary…</vt:lpstr>
      <vt:lpstr>Tornadoes cont…</vt:lpstr>
      <vt:lpstr>Main idea and supporting details</vt:lpstr>
      <vt:lpstr>Sentence summary…</vt:lpstr>
      <vt:lpstr>Slide 20</vt:lpstr>
      <vt:lpstr>Main idea and supporting details</vt:lpstr>
      <vt:lpstr>Sentence Summary…</vt:lpstr>
      <vt:lpstr>Slide 23</vt:lpstr>
      <vt:lpstr>Main idea and supporting details</vt:lpstr>
      <vt:lpstr>Sentence Summary…</vt:lpstr>
      <vt:lpstr>Summarizing, Paraphrasing, and Quoting</vt:lpstr>
      <vt:lpstr>Summarizing, Paraphrasing, and Quoting</vt:lpstr>
      <vt:lpstr>Quotations…</vt:lpstr>
      <vt:lpstr>Paraphrasing…</vt:lpstr>
      <vt:lpstr>Summarizing</vt:lpstr>
      <vt:lpstr>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Summarizing</dc:title>
  <dc:creator>jbernhard</dc:creator>
  <cp:lastModifiedBy>Lee County</cp:lastModifiedBy>
  <cp:revision>65</cp:revision>
  <dcterms:created xsi:type="dcterms:W3CDTF">2005-08-17T13:34:40Z</dcterms:created>
  <dcterms:modified xsi:type="dcterms:W3CDTF">2016-01-05T13:58:36Z</dcterms:modified>
</cp:coreProperties>
</file>