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5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96652B35-718D-4E28-AFEB-B694A3B357E8}" type="slidenum">
              <a:rPr kumimoji="0" lang="en-US" smtClean="0"/>
              <a:pPr algn="r" eaLnBrk="1" latinLnBrk="0" hangingPunct="1"/>
              <a:t>‹#›</a:t>
            </a:fld>
            <a:endParaRPr kumimoji="0" lang="en-US" sz="1800" dirty="0">
              <a:solidFill>
                <a:schemeClr val="bg1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0674272-EACD-DF47-AD73-778B5493E62C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0B9B98-A320-CE41-9A22-9BFDE830FC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2000" i="1" dirty="0" smtClean="0"/>
          </a:p>
          <a:p>
            <a:r>
              <a:rPr lang="en-US" sz="3200" i="1" dirty="0" smtClean="0"/>
              <a:t>Epic Epidemics </a:t>
            </a:r>
          </a:p>
          <a:p>
            <a:r>
              <a:rPr lang="en-US" sz="1200" dirty="0" smtClean="0"/>
              <a:t>By Marcia </a:t>
            </a:r>
            <a:r>
              <a:rPr lang="en-US" sz="1200" dirty="0" err="1" smtClean="0"/>
              <a:t>Amidon</a:t>
            </a:r>
            <a:r>
              <a:rPr lang="en-US" sz="1200" dirty="0" smtClean="0"/>
              <a:t> Lusted</a:t>
            </a:r>
          </a:p>
          <a:p>
            <a:endParaRPr lang="en-US" sz="1200" dirty="0" smtClean="0"/>
          </a:p>
          <a:p>
            <a:r>
              <a:rPr lang="en-US" sz="1200" dirty="0" smtClean="0"/>
              <a:t>Cobblestones Magazine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READING STRATEGY:</a:t>
            </a:r>
            <a:br>
              <a:rPr lang="en-US" dirty="0" smtClean="0"/>
            </a:br>
            <a:r>
              <a:rPr lang="en-US" dirty="0" smtClean="0"/>
              <a:t>Possible Sentences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Sentences: Why They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Focuses students prior to reading.</a:t>
            </a:r>
          </a:p>
          <a:p>
            <a:r>
              <a:rPr lang="en-US" dirty="0" smtClean="0"/>
              <a:t>Allows reflection of prior knowledge.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Sentences: Why They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Focuses students prior to reading.</a:t>
            </a:r>
          </a:p>
          <a:p>
            <a:r>
              <a:rPr lang="en-US" dirty="0" smtClean="0"/>
              <a:t>Allows reflection of prior knowledge.</a:t>
            </a:r>
          </a:p>
          <a:p>
            <a:r>
              <a:rPr lang="en-US" dirty="0" smtClean="0"/>
              <a:t>Blends technical vocabulary introduction with purpose setting.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Sentences: Why They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Focuses students prior to reading.</a:t>
            </a:r>
          </a:p>
          <a:p>
            <a:r>
              <a:rPr lang="en-US" dirty="0" smtClean="0"/>
              <a:t>Allows reflection of prior knowledge.</a:t>
            </a:r>
          </a:p>
          <a:p>
            <a:r>
              <a:rPr lang="en-US" dirty="0" smtClean="0"/>
              <a:t>Blends technical vocabulary introduction with purpose setting.</a:t>
            </a:r>
          </a:p>
          <a:p>
            <a:pPr lvl="0"/>
            <a:r>
              <a:rPr lang="en-US" dirty="0" smtClean="0"/>
              <a:t>Increase students’ level of mental engagement.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Sentences: Why They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Focuses students prior to reading.</a:t>
            </a:r>
          </a:p>
          <a:p>
            <a:r>
              <a:rPr lang="en-US" dirty="0" smtClean="0"/>
              <a:t>Allows reflection of prior knowledge.</a:t>
            </a:r>
          </a:p>
          <a:p>
            <a:r>
              <a:rPr lang="en-US" dirty="0" smtClean="0"/>
              <a:t>Blends technical vocabulary introduction with purpose setting.</a:t>
            </a:r>
          </a:p>
          <a:p>
            <a:pPr lvl="0"/>
            <a:r>
              <a:rPr lang="en-US" dirty="0" smtClean="0"/>
              <a:t>Increase students’ level of mental engagement.</a:t>
            </a:r>
          </a:p>
          <a:p>
            <a:r>
              <a:rPr lang="en-US" dirty="0" smtClean="0"/>
              <a:t>Stress clusters of related terms and the relationships among terms.</a:t>
            </a: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Sentences: Why They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Focuses students prior to reading.</a:t>
            </a:r>
          </a:p>
          <a:p>
            <a:r>
              <a:rPr lang="en-US" dirty="0" smtClean="0"/>
              <a:t>Allows reflection of prior knowledge.</a:t>
            </a:r>
          </a:p>
          <a:p>
            <a:r>
              <a:rPr lang="en-US" dirty="0" smtClean="0"/>
              <a:t>Blends technical vocabulary introduction with purpose setting.</a:t>
            </a:r>
          </a:p>
          <a:p>
            <a:pPr lvl="0"/>
            <a:r>
              <a:rPr lang="en-US" dirty="0" smtClean="0"/>
              <a:t>Increase students’ level of mental engagement.</a:t>
            </a:r>
          </a:p>
          <a:p>
            <a:r>
              <a:rPr lang="en-US" dirty="0" smtClean="0"/>
              <a:t>Stress clusters of related terms and the relationships among terms.</a:t>
            </a:r>
          </a:p>
          <a:p>
            <a:pPr lvl="0"/>
            <a:r>
              <a:rPr lang="en-US" dirty="0" smtClean="0"/>
              <a:t>Improves vocabulary knowledge and comprehension of material containing targeted words.</a:t>
            </a:r>
          </a:p>
          <a:p>
            <a:pPr lvl="0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get to think like scientists when they read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Students get to think like scientists when they read</a:t>
            </a:r>
          </a:p>
          <a:p>
            <a:r>
              <a:rPr lang="en-US" dirty="0" smtClean="0"/>
              <a:t>Easy to set up lesson plan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Moore, D.W., &amp; Moore, S.A (1986). "Possible sentences." </a:t>
            </a:r>
            <a:r>
              <a:rPr lang="en-US" i="1" dirty="0" smtClean="0"/>
              <a:t>In Reading in the content areas: Improving classroom instruction. </a:t>
            </a:r>
            <a:r>
              <a:rPr lang="en-US" dirty="0" smtClean="0"/>
              <a:t>Dubuque, IA: Kendall/Hunt.</a:t>
            </a:r>
          </a:p>
          <a:p>
            <a:r>
              <a:rPr lang="en-US" dirty="0" smtClean="0"/>
              <a:t>Stahl, S.A. &amp;</a:t>
            </a:r>
            <a:r>
              <a:rPr lang="en-US" dirty="0" err="1" smtClean="0"/>
              <a:t>Kapinus</a:t>
            </a:r>
            <a:r>
              <a:rPr lang="en-US" dirty="0" smtClean="0"/>
              <a:t>, B.A. (1991). Possible sentences: Predicting word meaning to teach content area vocabulary. </a:t>
            </a:r>
            <a:r>
              <a:rPr lang="en-US" i="1" dirty="0" smtClean="0"/>
              <a:t>The Reading Teacher</a:t>
            </a:r>
            <a:r>
              <a:rPr lang="en-US" dirty="0" smtClean="0"/>
              <a:t>, 45, 36-45.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Epic Epidemics</a:t>
            </a:r>
            <a:r>
              <a:rPr lang="en-US" dirty="0" smtClean="0"/>
              <a:t>: </a:t>
            </a:r>
            <a:r>
              <a:rPr lang="en-US" dirty="0" smtClean="0"/>
              <a:t>Key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842248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Think </a:t>
            </a:r>
            <a:r>
              <a:rPr lang="en-US" dirty="0" smtClean="0"/>
              <a:t>about the definitions for the following terms: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On your </a:t>
            </a:r>
            <a:r>
              <a:rPr lang="en-US" dirty="0" smtClean="0"/>
              <a:t>paper</a:t>
            </a:r>
            <a:r>
              <a:rPr lang="en-US" dirty="0" smtClean="0"/>
              <a:t>, </a:t>
            </a:r>
            <a:r>
              <a:rPr lang="en-US" dirty="0" smtClean="0"/>
              <a:t>pair any words that seem to be closely related.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77331" y="2216988"/>
          <a:ext cx="8866669" cy="24688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10562"/>
                <a:gridCol w="2210562"/>
                <a:gridCol w="2210562"/>
                <a:gridCol w="2234983"/>
              </a:tblGrid>
              <a:tr h="625000">
                <a:tc>
                  <a:txBody>
                    <a:bodyPr/>
                    <a:lstStyle/>
                    <a:p>
                      <a:r>
                        <a:rPr lang="en-US" dirty="0" smtClean="0"/>
                        <a:t>disease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epidemic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yellow fever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contagious</a:t>
                      </a:r>
                      <a:endParaRPr lang="en-US" dirty="0" smtClean="0"/>
                    </a:p>
                  </a:txBody>
                  <a:tcPr/>
                </a:tc>
              </a:tr>
              <a:tr h="593832">
                <a:tc>
                  <a:txBody>
                    <a:bodyPr/>
                    <a:lstStyle/>
                    <a:p>
                      <a:r>
                        <a:rPr lang="en-US" dirty="0" smtClean="0"/>
                        <a:t>parasite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dysentery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vaccination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mosquitoes</a:t>
                      </a:r>
                      <a:endParaRPr lang="en-US" dirty="0" smtClean="0"/>
                    </a:p>
                  </a:txBody>
                  <a:tcPr/>
                </a:tc>
              </a:tr>
              <a:tr h="625000">
                <a:tc>
                  <a:txBody>
                    <a:bodyPr/>
                    <a:lstStyle/>
                    <a:p>
                      <a:r>
                        <a:rPr lang="en-US" dirty="0" smtClean="0"/>
                        <a:t>virus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pandemic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influenza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polio</a:t>
                      </a:r>
                      <a:endParaRPr lang="en-US" dirty="0"/>
                    </a:p>
                  </a:txBody>
                  <a:tcPr/>
                </a:tc>
              </a:tr>
              <a:tr h="625000">
                <a:tc>
                  <a:txBody>
                    <a:bodyPr/>
                    <a:lstStyle/>
                    <a:p>
                      <a:r>
                        <a:rPr lang="en-US" dirty="0" smtClean="0"/>
                        <a:t>paralysis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sanitation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devastating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malaria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Epic Epidemics : </a:t>
            </a:r>
            <a:r>
              <a:rPr lang="en-US" dirty="0" smtClean="0"/>
              <a:t>Sentence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With a partner: </a:t>
            </a:r>
          </a:p>
          <a:p>
            <a:r>
              <a:rPr lang="en-US" dirty="0" smtClean="0"/>
              <a:t>Share pairs that you came up with and explain your reasoning behind them. Share definitions if your partner doesn’t know one of the terms.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Epic Epidemics : </a:t>
            </a:r>
            <a:r>
              <a:rPr lang="en-US" dirty="0" smtClean="0"/>
              <a:t>Sentence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With a partner: </a:t>
            </a:r>
          </a:p>
          <a:p>
            <a:r>
              <a:rPr lang="en-US" dirty="0" smtClean="0"/>
              <a:t>Share pairs that you came up with and explain your reasoning behind them. Share definitions if your partner doesn’t know one of the terms.</a:t>
            </a:r>
          </a:p>
          <a:p>
            <a:r>
              <a:rPr lang="en-US" dirty="0" smtClean="0"/>
              <a:t>Incorporate your favorite matched words into sentences that you might expect to encounter in the text.  Each sentence must include 2 or more DIFFERENT terms.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Epic Epidemics: </a:t>
            </a:r>
            <a:r>
              <a:rPr lang="en-US" dirty="0" smtClean="0"/>
              <a:t>Sentence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With a partner: </a:t>
            </a:r>
          </a:p>
          <a:p>
            <a:r>
              <a:rPr lang="en-US" dirty="0" smtClean="0"/>
              <a:t>Share pairs that you came up with and explain your reasoning behind them. Share definitions if your partner doesn’t know one of the terms.</a:t>
            </a:r>
          </a:p>
          <a:p>
            <a:r>
              <a:rPr lang="en-US" dirty="0" smtClean="0"/>
              <a:t>Incorporate your favorite matched words into sentences that you might expect to encounter in the text.  Each sentence must include 2 or more DIFFERENT terms.</a:t>
            </a:r>
          </a:p>
          <a:p>
            <a:r>
              <a:rPr lang="en-US" dirty="0" smtClean="0"/>
              <a:t>Choose 2 sentences (as a partnership) to share with the class.  Have one person write these on the board.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Epidemics : </a:t>
            </a:r>
            <a:r>
              <a:rPr lang="en-US" dirty="0" smtClean="0"/>
              <a:t>Purposeful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Individually:</a:t>
            </a:r>
          </a:p>
          <a:p>
            <a:r>
              <a:rPr lang="en-US" dirty="0" smtClean="0"/>
              <a:t>Read the text selection about </a:t>
            </a:r>
            <a:r>
              <a:rPr lang="en-US" dirty="0" smtClean="0"/>
              <a:t>epidemics, </a:t>
            </a:r>
            <a:r>
              <a:rPr lang="en-US" dirty="0" smtClean="0"/>
              <a:t>paying particular attention to those sections in which the key vocabulary terms occur.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Epidemics : </a:t>
            </a:r>
            <a:r>
              <a:rPr lang="en-US" dirty="0" smtClean="0"/>
              <a:t>Sentence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a class:</a:t>
            </a:r>
          </a:p>
          <a:p>
            <a:r>
              <a:rPr lang="en-US" dirty="0" smtClean="0"/>
              <a:t>Evaluate the accuracy of the possible sentences on the board.  Keep correct sentences and modify incorrect sentences so that they are accurate.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Epic Epidemics : </a:t>
            </a:r>
            <a:r>
              <a:rPr lang="en-US" dirty="0" smtClean="0"/>
              <a:t>Further Sentence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As a class:</a:t>
            </a:r>
          </a:p>
          <a:p>
            <a:r>
              <a:rPr lang="en-US" dirty="0" smtClean="0"/>
              <a:t>Construct additional sentences that express important ideas not reflected in those that survived the sentence evaluation phase.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Epic Epidemics : </a:t>
            </a:r>
            <a:r>
              <a:rPr lang="en-US" dirty="0" smtClean="0"/>
              <a:t>Why They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Focuses students prior to reading.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127</TotalTime>
  <Words>611</Words>
  <Application>Microsoft Macintosh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READING STRATEGY: Possible Sentences</vt:lpstr>
      <vt:lpstr>Epic Epidemics: Key Vocabulary</vt:lpstr>
      <vt:lpstr>Epic Epidemics : Sentence Generation</vt:lpstr>
      <vt:lpstr>Epic Epidemics : Sentence Generation</vt:lpstr>
      <vt:lpstr>Epic Epidemics: Sentence Generation</vt:lpstr>
      <vt:lpstr>Epic Epidemics : Purposeful Reading</vt:lpstr>
      <vt:lpstr>Epic Epidemics : Sentence Evaluation</vt:lpstr>
      <vt:lpstr>Epic Epidemics : Further Sentence Generation</vt:lpstr>
      <vt:lpstr>Epic Epidemics : Why They Work</vt:lpstr>
      <vt:lpstr>Possible Sentences: Why They Work</vt:lpstr>
      <vt:lpstr>Possible Sentences: Why They Work</vt:lpstr>
      <vt:lpstr>Possible Sentences: Why They Work</vt:lpstr>
      <vt:lpstr>Possible Sentences: Why They Work</vt:lpstr>
      <vt:lpstr>Possible Sentences: Why They Work</vt:lpstr>
      <vt:lpstr>Bonus!</vt:lpstr>
      <vt:lpstr>Bonus!</vt:lpstr>
      <vt:lpstr>Research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 STRATEGY: Possible Sentences</dc:title>
  <dc:creator>Tyler Anderson</dc:creator>
  <cp:lastModifiedBy>Lee County</cp:lastModifiedBy>
  <cp:revision>4</cp:revision>
  <dcterms:created xsi:type="dcterms:W3CDTF">2009-11-12T21:16:09Z</dcterms:created>
  <dcterms:modified xsi:type="dcterms:W3CDTF">2015-11-03T15:52:39Z</dcterms:modified>
</cp:coreProperties>
</file>